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5" r:id="rId2"/>
    <p:sldId id="362" r:id="rId3"/>
    <p:sldId id="363" r:id="rId4"/>
    <p:sldId id="352" r:id="rId5"/>
    <p:sldId id="357" r:id="rId6"/>
    <p:sldId id="385" r:id="rId7"/>
    <p:sldId id="386" r:id="rId8"/>
    <p:sldId id="387" r:id="rId9"/>
    <p:sldId id="388" r:id="rId10"/>
    <p:sldId id="353" r:id="rId11"/>
    <p:sldId id="358" r:id="rId12"/>
    <p:sldId id="379" r:id="rId13"/>
    <p:sldId id="380" r:id="rId14"/>
    <p:sldId id="381" r:id="rId15"/>
    <p:sldId id="382" r:id="rId16"/>
    <p:sldId id="383" r:id="rId17"/>
    <p:sldId id="384" r:id="rId18"/>
    <p:sldId id="356" r:id="rId19"/>
    <p:sldId id="368" r:id="rId20"/>
    <p:sldId id="366" r:id="rId21"/>
    <p:sldId id="365" r:id="rId22"/>
    <p:sldId id="369" r:id="rId23"/>
    <p:sldId id="360" r:id="rId24"/>
    <p:sldId id="374" r:id="rId25"/>
    <p:sldId id="372" r:id="rId26"/>
    <p:sldId id="371" r:id="rId27"/>
    <p:sldId id="370" r:id="rId28"/>
    <p:sldId id="376" r:id="rId29"/>
    <p:sldId id="373" r:id="rId30"/>
    <p:sldId id="378" r:id="rId31"/>
    <p:sldId id="377" r:id="rId32"/>
    <p:sldId id="375" r:id="rId33"/>
    <p:sldId id="364" r:id="rId34"/>
    <p:sldId id="327" r:id="rId35"/>
    <p:sldId id="347" r:id="rId36"/>
    <p:sldId id="361" r:id="rId37"/>
    <p:sldId id="367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C8102E"/>
    <a:srgbClr val="BBBBBB"/>
    <a:srgbClr val="BDBDBD"/>
    <a:srgbClr val="C1C1C1"/>
    <a:srgbClr val="9E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4647" autoAdjust="0"/>
  </p:normalViewPr>
  <p:slideViewPr>
    <p:cSldViewPr>
      <p:cViewPr varScale="1">
        <p:scale>
          <a:sx n="110" d="100"/>
          <a:sy n="110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21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B5BE-D2E8-48C3-AB19-CEB50E5F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31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3937F9-3AA2-4E18-8D74-27A6253E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16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1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Below a screenshot of the application deadline change form that is located as a category in helpdesk request submission page here http://www.uh.edu/graduate-school/contact-us/ .</a:t>
            </a:r>
          </a:p>
          <a:p>
            <a:r>
              <a:rPr lang="en-US" dirty="0" smtClean="0"/>
              <a:t>The category is located at the very bottom of the drop down menu under ‘UH Faculty and Staff Requests’.</a:t>
            </a:r>
          </a:p>
          <a:p>
            <a:r>
              <a:rPr lang="en-US" dirty="0" smtClean="0"/>
              <a:t>The form ask for Program/Plan code, Application Type (Dom, Intl or Both) and whether they want to have the deadlines published on the UHGS website.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86600" cy="1470025"/>
          </a:xfrm>
        </p:spPr>
        <p:txBody>
          <a:bodyPr/>
          <a:lstStyle>
            <a:lvl1pPr algn="r">
              <a:defRPr b="1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C8102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876800"/>
            <a:ext cx="9144000" cy="19882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772400" y="0"/>
            <a:ext cx="1371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Adobe Gothic Std B" panose="020B08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h.edu/oisss/resources/files/online_or_distance_education_course_policy_for_f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h.edu/oisss/resources/files/RCL%20Graduate%20Student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Welcome!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News, Updates &amp; </a:t>
            </a: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Reminders</a:t>
            </a:r>
          </a:p>
          <a:p>
            <a:pPr algn="ctr"/>
            <a:r>
              <a:rPr lang="en-US" sz="34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Graduate School Department</a:t>
            </a:r>
            <a:endParaRPr lang="en-US" sz="34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0" y="2362200"/>
            <a:ext cx="2796159" cy="242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175260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endParaRPr lang="en-US" sz="2600" b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5299" y="3276600"/>
            <a:ext cx="2798307" cy="21336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9824" y="1371600"/>
            <a:ext cx="4041775" cy="4267200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Tashemia V. Jones,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Ed.D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</a:t>
            </a:r>
          </a:p>
          <a:p>
            <a:pPr lvl="0" algn="ctr"/>
            <a:r>
              <a:rPr lang="en-US" sz="2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Assistant Director of Programs/Student Records</a:t>
            </a: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4" y="442027"/>
            <a:ext cx="7669433" cy="1066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Transfer credits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No transfer credit is awarded for courses with grades below B at other institutions</a:t>
            </a:r>
          </a:p>
          <a:p>
            <a:endParaRPr lang="en-US" dirty="0"/>
          </a:p>
          <a:p>
            <a:r>
              <a:rPr lang="en-US" dirty="0"/>
              <a:t> No transfer credit is awarded unless it is considered to be advanced work (graduate or professional) </a:t>
            </a:r>
          </a:p>
          <a:p>
            <a:endParaRPr lang="en-US" dirty="0"/>
          </a:p>
          <a:p>
            <a:r>
              <a:rPr lang="en-US" dirty="0"/>
              <a:t>No more than 9 credits of transfer credit can be awarded Transfer credit is not awarded for degrees completed at other institutions. </a:t>
            </a:r>
          </a:p>
          <a:p>
            <a:endParaRPr lang="en-US" dirty="0"/>
          </a:p>
          <a:p>
            <a:r>
              <a:rPr lang="en-US" dirty="0"/>
              <a:t>Transfer credit must be recent (cannot exceed degree time limitation when the student graduates from UH)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Transfer credits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495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Colleges may have stricter guidelines (ex: Engineering limits to 6 credits; some allow for no transfer credit)</a:t>
            </a:r>
          </a:p>
          <a:p>
            <a:endParaRPr lang="en-US" dirty="0"/>
          </a:p>
          <a:p>
            <a:r>
              <a:rPr lang="en-US" dirty="0"/>
              <a:t>If student has taken classes at UH with graduate NDO status, no more than 6 credits can be used toward a degree (inside time limit)</a:t>
            </a:r>
          </a:p>
          <a:p>
            <a:endParaRPr lang="en-US" dirty="0"/>
          </a:p>
          <a:p>
            <a:r>
              <a:rPr lang="en-US" dirty="0"/>
              <a:t>If student completed a master’s degree at UH, the college dean can approve up to 6 hours to count toward a second master’s degree. </a:t>
            </a:r>
          </a:p>
          <a:p>
            <a:endParaRPr lang="en-US" dirty="0"/>
          </a:p>
          <a:p>
            <a:r>
              <a:rPr lang="en-US" dirty="0"/>
              <a:t>No hours can be counted forward toward a doctoral degree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Transfer credits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2577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If a student is classified as </a:t>
            </a:r>
            <a:r>
              <a:rPr lang="en-US" dirty="0" err="1"/>
              <a:t>Postbaccalaureate</a:t>
            </a:r>
            <a:r>
              <a:rPr lang="en-US" dirty="0"/>
              <a:t> and is allowed to take a 6000+ level course, the student can petition to have those courses apply toward a future master’s degree.</a:t>
            </a:r>
          </a:p>
          <a:p>
            <a:endParaRPr lang="en-US" dirty="0"/>
          </a:p>
          <a:p>
            <a:r>
              <a:rPr lang="en-US" dirty="0"/>
              <a:t> If a student wishes to pursue two UH graduate degrees at the same time [must be within the same college and have dean’s approval, unless in dual degree program approved by GPSC and Provost], college determines how many credits can count toward both degrees, with a maximum of 12. </a:t>
            </a:r>
          </a:p>
          <a:p>
            <a:endParaRPr lang="en-US" dirty="0"/>
          </a:p>
          <a:p>
            <a:r>
              <a:rPr lang="en-US" dirty="0"/>
              <a:t>Only counts for truly concurrent degrees</a:t>
            </a:r>
          </a:p>
          <a:p>
            <a:r>
              <a:rPr lang="en-US" dirty="0"/>
              <a:t> Concurrent master’s degrees Admitted to PhD and earning master’s along the way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Updated Graduate petition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The old version of the petition will no longer be accepted as of Monday, 2/11/19.</a:t>
            </a:r>
          </a:p>
          <a:p>
            <a:endParaRPr lang="en-US" dirty="0"/>
          </a:p>
          <a:p>
            <a:r>
              <a:rPr lang="en-US" dirty="0"/>
              <a:t>The GS website is updated with the new form and will be sent via email with the slides.</a:t>
            </a:r>
          </a:p>
          <a:p>
            <a:endParaRPr lang="en-US" dirty="0"/>
          </a:p>
          <a:p>
            <a:r>
              <a:rPr lang="en-US" dirty="0"/>
              <a:t>Any changes you are requesting to make to a student’s plan (swapping, adding, and dropping courses, </a:t>
            </a:r>
            <a:r>
              <a:rPr lang="en-US" dirty="0" err="1"/>
              <a:t>etc</a:t>
            </a:r>
            <a:r>
              <a:rPr lang="en-US" dirty="0"/>
              <a:t>) you will either need a signature from the student, or an email confirming they are asking you to make the request.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639"/>
            <a:ext cx="8458200" cy="60499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324600" y="4876800"/>
            <a:ext cx="198120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Reminders/updates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Review the discontinue list from OUR</a:t>
            </a:r>
          </a:p>
          <a:p>
            <a:r>
              <a:rPr lang="en-US" dirty="0"/>
              <a:t>Graduation application deadline</a:t>
            </a:r>
          </a:p>
          <a:p>
            <a:r>
              <a:rPr lang="en-US" dirty="0"/>
              <a:t>Thesis and dissertation deadline</a:t>
            </a:r>
          </a:p>
          <a:p>
            <a:r>
              <a:rPr lang="en-US" dirty="0"/>
              <a:t>New front matter for all colleges</a:t>
            </a:r>
          </a:p>
          <a:p>
            <a:r>
              <a:rPr lang="en-US" dirty="0"/>
              <a:t>Dissertation Boot Camp</a:t>
            </a:r>
          </a:p>
          <a:p>
            <a:r>
              <a:rPr lang="en-US" dirty="0"/>
              <a:t>Graduate Catalog Updates </a:t>
            </a:r>
          </a:p>
          <a:p>
            <a:r>
              <a:rPr lang="en-US" dirty="0"/>
              <a:t>TA Training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Discontinued students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19201"/>
            <a:ext cx="8686800" cy="52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Shawn Washington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Assistant Director of Grad/Int’l Admissions.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New Faces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Name</a:t>
            </a:r>
          </a:p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Role </a:t>
            </a:r>
          </a:p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Time in position</a:t>
            </a: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66669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763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324600"/>
            <a:ext cx="5212532" cy="26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228322"/>
            <a:ext cx="8687553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6477000"/>
            <a:ext cx="5212532" cy="268247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91600" cy="65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Deferrals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You cannot defer </a:t>
            </a:r>
            <a:r>
              <a:rPr lang="en-US" sz="6000" dirty="0" smtClean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ORD.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At that point, they are now students who were admitted and Discontinued for No-Show in PS. 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This is needed for accurate data processing reasons.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Once ORD </a:t>
            </a:r>
            <a:r>
              <a:rPr lang="en-US" sz="6000" dirty="0" smtClean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6000" dirty="0">
                <a:ln>
                  <a:solidFill>
                    <a:srgbClr val="888B8D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passed, they are now discontinued students and if you want to reactivate them for future enrollment (without a new application), you should submit a petition requesting to “Readmit” the student.</a:t>
            </a: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477000"/>
            <a:ext cx="5212532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Priority folder - CN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6477000"/>
            <a:ext cx="5212532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7638"/>
            <a:ext cx="7543800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6477000"/>
            <a:ext cx="5212532" cy="268247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90600"/>
            <a:ext cx="10534651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6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Application, Page 19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66119" y="6477000"/>
            <a:ext cx="5211762" cy="268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590675"/>
            <a:ext cx="5867400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67200"/>
            <a:ext cx="70199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Collegenet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734" y="6477000"/>
            <a:ext cx="5212532" cy="26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53" y="685800"/>
            <a:ext cx="636629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collegenet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524000"/>
            <a:ext cx="8382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477000"/>
            <a:ext cx="521862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Deadlines for Sp2020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6477000"/>
            <a:ext cx="5212532" cy="268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Dr. Sarah Larsen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Vice Provost and Dean of the Graduate School </a:t>
            </a:r>
            <a:r>
              <a:rPr lang="en-US" i="1" dirty="0" smtClean="0">
                <a:latin typeface="Franklin Gothic Book" panose="020B0503020102020204" pitchFamily="34" charset="0"/>
              </a:rPr>
              <a:t>Dept.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Reminders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/>
              <a:t>March 1</a:t>
            </a:r>
            <a:r>
              <a:rPr lang="en-US" b="1" baseline="30000" dirty="0"/>
              <a:t>st</a:t>
            </a:r>
            <a:r>
              <a:rPr lang="en-US" b="1" dirty="0"/>
              <a:t> (Archiving Spring 2019)</a:t>
            </a:r>
          </a:p>
          <a:p>
            <a:r>
              <a:rPr lang="en-US" b="1" dirty="0" smtClean="0"/>
              <a:t>Annual Changes (</a:t>
            </a:r>
            <a:r>
              <a:rPr lang="en-US" b="1" dirty="0" err="1" smtClean="0"/>
              <a:t>ApplyWeb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Fee Waivers</a:t>
            </a:r>
          </a:p>
          <a:p>
            <a:r>
              <a:rPr lang="en-US" b="1" dirty="0" smtClean="0"/>
              <a:t>Letter of Recommendations (Prospect)</a:t>
            </a:r>
            <a:endParaRPr lang="en-US" b="1" dirty="0"/>
          </a:p>
          <a:p>
            <a:r>
              <a:rPr lang="en-US" b="1" dirty="0" smtClean="0"/>
              <a:t>Residency Questionnaire: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http://www.uh.edu/academics/forms/residency-questionnaire.pdf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6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858000" cy="1143000"/>
          </a:xfrm>
        </p:spPr>
        <p:txBody>
          <a:bodyPr/>
          <a:lstStyle/>
          <a:p>
            <a:r>
              <a:rPr lang="en-US" b="1" dirty="0" smtClean="0"/>
              <a:t>Recruitment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Recruiting/Out-Reach Committee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Events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Inquiries/Contacts/Leads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Hard Copies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Prospect Folder in CN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86" y="6477000"/>
            <a:ext cx="521862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8763000" cy="6589006"/>
          </a:xfrm>
        </p:spPr>
      </p:pic>
    </p:spTree>
    <p:extLst>
      <p:ext uri="{BB962C8B-B14F-4D97-AF65-F5344CB8AC3E}">
        <p14:creationId xmlns:p14="http://schemas.microsoft.com/office/powerpoint/2010/main" val="2088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Torres-Torres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Coordinator/Graduate Documentation</a:t>
            </a:r>
          </a:p>
          <a:p>
            <a:pPr algn="ctr"/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I-20 processing</a:t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Christen Gould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SEVIS Compliance Coordinator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Chastyne Blacklock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Executive Assistant </a:t>
            </a:r>
            <a:r>
              <a:rPr lang="en-US" dirty="0"/>
              <a:t>to Dr. Larsen &amp; Events Coordinator]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34" y="6400800"/>
            <a:ext cx="5212532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Graduate Research Showcase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143000"/>
            <a:ext cx="51054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734" y="6553200"/>
            <a:ext cx="5212532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Graduate Research Showcase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You must be present at the Awards ceremony to receive the scholarship if you are selected as a first, second, third or people’s choice winner.</a:t>
            </a: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1st place: $1,000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2nd place: $750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3rd Place: $500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People’s Choice: $250</a:t>
            </a: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Http://www.uh.edu/graduate-school/events/research-day/</a:t>
            </a: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*Next event is Graduate Appreciation Week – April 3, 2019 *</a:t>
            </a: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78" y="6589753"/>
            <a:ext cx="5212532" cy="26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44" y="1313877"/>
            <a:ext cx="8610600" cy="53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Shari Corprew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Director of Graduate School Dept.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553200"/>
            <a:ext cx="5212532" cy="26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27" y="1981200"/>
            <a:ext cx="7120745" cy="26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Johnsson</a:t>
            </a:r>
          </a:p>
          <a:p>
            <a:pPr algn="ctr"/>
            <a:r>
              <a:rPr lang="en-US" i="1" dirty="0" err="1">
                <a:latin typeface="Franklin Gothic Book" panose="020B0503020102020204" pitchFamily="34" charset="0"/>
              </a:rPr>
              <a:t>Coord</a:t>
            </a:r>
            <a:r>
              <a:rPr lang="en-US" i="1" dirty="0">
                <a:latin typeface="Franklin Gothic Book" panose="020B0503020102020204" pitchFamily="34" charset="0"/>
              </a:rPr>
              <a:t>, </a:t>
            </a:r>
            <a:r>
              <a:rPr lang="en-US" i="1" dirty="0" err="1">
                <a:latin typeface="Franklin Gothic Book" panose="020B0503020102020204" pitchFamily="34" charset="0"/>
              </a:rPr>
              <a:t>Sr</a:t>
            </a:r>
            <a:r>
              <a:rPr lang="en-US" i="1" dirty="0">
                <a:latin typeface="Franklin Gothic Book" panose="020B0503020102020204" pitchFamily="34" charset="0"/>
              </a:rPr>
              <a:t>, SEVIS Compliance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ISSSO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1741968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Online Enrollments</a:t>
            </a:r>
            <a:endParaRPr lang="en-US" sz="44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dirty="0"/>
              <a:t>Federal Regulation: 8 C.F.R. § 214.2(f)(6)(i)(G)</a:t>
            </a:r>
          </a:p>
          <a:p>
            <a:pPr marL="0" indent="0">
              <a:buNone/>
            </a:pPr>
            <a:r>
              <a:rPr lang="en-US" sz="3400" dirty="0"/>
              <a:t>For F-1 students enrolled in classes for credit or classroom hours, </a:t>
            </a:r>
            <a:r>
              <a:rPr lang="en-US" sz="3400" b="1" dirty="0"/>
              <a:t>no more than the equivalent of one class or three credits per session, term, semester</a:t>
            </a:r>
            <a:r>
              <a:rPr lang="en-US" sz="3400" dirty="0"/>
              <a:t>, trimester, or quarter may be counted if taken on-line or through distance education </a:t>
            </a:r>
            <a:r>
              <a:rPr lang="en-US" sz="3400" b="1" dirty="0"/>
              <a:t>in a course that does not require the student's physical attendance </a:t>
            </a:r>
            <a:r>
              <a:rPr lang="en-US" sz="3400" dirty="0"/>
              <a:t>for classes, examination or other purposes integral to completion of the class. An on-line or distance education course is a course that is offered principally through the use of television, audio, or computer transmission including open broadcast, closed circuit, cable, microwave, or satellite, audio conferencing, or computer conferencing.</a:t>
            </a:r>
            <a:endParaRPr lang="en-US" sz="34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en-US" sz="6000" cap="none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Online Enrollments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any of your degree programs moving to online only?</a:t>
            </a:r>
          </a:p>
          <a:p>
            <a:pPr lvl="1"/>
            <a:r>
              <a:rPr lang="en-US" dirty="0"/>
              <a:t>Implications to I-20 issuance</a:t>
            </a:r>
          </a:p>
          <a:p>
            <a:r>
              <a:rPr lang="en-US" dirty="0"/>
              <a:t>What long term actions are you taking to allow F-1 students to come and study at UH in the future?</a:t>
            </a:r>
          </a:p>
          <a:p>
            <a:r>
              <a:rPr lang="en-US" dirty="0">
                <a:hlinkClick r:id="rId2"/>
              </a:rPr>
              <a:t>http://www.uh.edu/oisss/resources/files/online_or_distance_education_course_policy_for_f1.pdf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5400" b="1" dirty="0"/>
              <a:t>Final Semester RCL’s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n>
                  <a:solidFill>
                    <a:srgbClr val="888B8D"/>
                  </a:solidFill>
                </a:ln>
                <a:latin typeface="Franklin Gothic Demi" panose="020B0703020102020204" pitchFamily="34" charset="0"/>
              </a:rPr>
              <a:t>Student’s are limited to one per semester with the following term being full-time. </a:t>
            </a:r>
          </a:p>
          <a:p>
            <a:r>
              <a:rPr lang="en-US" dirty="0">
                <a:ln>
                  <a:solidFill>
                    <a:srgbClr val="888B8D"/>
                  </a:solidFill>
                </a:ln>
                <a:latin typeface="Franklin Gothic Demi" panose="020B0703020102020204" pitchFamily="34" charset="0"/>
              </a:rPr>
              <a:t>This is the policy unless it is changed. If you know that a student will not graduate, do not approve it.</a:t>
            </a:r>
          </a:p>
          <a:p>
            <a:r>
              <a:rPr lang="en-US" dirty="0">
                <a:ln>
                  <a:solidFill>
                    <a:srgbClr val="888B8D"/>
                  </a:solidFill>
                </a:ln>
                <a:latin typeface="Franklin Gothic Demi" panose="020B0703020102020204" pitchFamily="34" charset="0"/>
              </a:rPr>
              <a:t>Difference between Non-Thesis and Thesis Equivalency</a:t>
            </a:r>
          </a:p>
          <a:p>
            <a:r>
              <a:rPr lang="en-US" dirty="0">
                <a:ln>
                  <a:solidFill>
                    <a:srgbClr val="888B8D"/>
                  </a:solidFill>
                </a:ln>
                <a:latin typeface="Franklin Gothic Demi" panose="020B0703020102020204" pitchFamily="34" charset="0"/>
                <a:hlinkClick r:id="rId2"/>
              </a:rPr>
              <a:t>http://www.uh.edu/oisss/resources/files/RCL%20Graduate%20Students.pdf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2523</TotalTime>
  <Words>1005</Words>
  <Application>Microsoft Office PowerPoint</Application>
  <PresentationFormat>On-screen Show (4:3)</PresentationFormat>
  <Paragraphs>156</Paragraphs>
  <Slides>37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Adobe Gothic Std B</vt:lpstr>
      <vt:lpstr>Arial</vt:lpstr>
      <vt:lpstr>Calibri</vt:lpstr>
      <vt:lpstr>Century Gothic</vt:lpstr>
      <vt:lpstr>Franklin Gothic Book</vt:lpstr>
      <vt:lpstr>Franklin Gothic Demi</vt:lpstr>
      <vt:lpstr>Franklin Gothic Medium</vt:lpstr>
      <vt:lpstr>Times New Roman</vt:lpstr>
      <vt:lpstr>Office Theme</vt:lpstr>
      <vt:lpstr>Welcome!</vt:lpstr>
      <vt:lpstr> New Faces</vt:lpstr>
      <vt:lpstr> </vt:lpstr>
      <vt:lpstr> </vt:lpstr>
      <vt:lpstr>PowerPoint Presentation</vt:lpstr>
      <vt:lpstr> </vt:lpstr>
      <vt:lpstr> Online Enrollments</vt:lpstr>
      <vt:lpstr> Online Enrollments</vt:lpstr>
      <vt:lpstr>Final Semester RCL’s</vt:lpstr>
      <vt:lpstr> </vt:lpstr>
      <vt:lpstr>Transfer credits</vt:lpstr>
      <vt:lpstr>Transfer credits</vt:lpstr>
      <vt:lpstr>Transfer credits</vt:lpstr>
      <vt:lpstr>Updated Graduate petition</vt:lpstr>
      <vt:lpstr>PowerPoint Presentation</vt:lpstr>
      <vt:lpstr>Reminders/updates</vt:lpstr>
      <vt:lpstr>Discontinued students</vt:lpstr>
      <vt:lpstr> </vt:lpstr>
      <vt:lpstr> </vt:lpstr>
      <vt:lpstr>PowerPoint Presentation</vt:lpstr>
      <vt:lpstr>PowerPoint Presentation</vt:lpstr>
      <vt:lpstr>PowerPoint Presentation</vt:lpstr>
      <vt:lpstr>Deferrals</vt:lpstr>
      <vt:lpstr>Priority folder - CN</vt:lpstr>
      <vt:lpstr>PowerPoint Presentation</vt:lpstr>
      <vt:lpstr>Application, Page 19</vt:lpstr>
      <vt:lpstr>Collegenet</vt:lpstr>
      <vt:lpstr>collegenet</vt:lpstr>
      <vt:lpstr>Deadlines for Sp2020</vt:lpstr>
      <vt:lpstr>Other Reminders</vt:lpstr>
      <vt:lpstr>Recruitment</vt:lpstr>
      <vt:lpstr>PowerPoint Presentation</vt:lpstr>
      <vt:lpstr> </vt:lpstr>
      <vt:lpstr>I-20 processing </vt:lpstr>
      <vt:lpstr>Chastyne Blacklock</vt:lpstr>
      <vt:lpstr>Graduate Research Showcase</vt:lpstr>
      <vt:lpstr>Graduate Research Showcase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Farr, Lisa V</dc:creator>
  <cp:lastModifiedBy>Washington, Shawn</cp:lastModifiedBy>
  <cp:revision>284</cp:revision>
  <cp:lastPrinted>2017-01-25T17:15:46Z</cp:lastPrinted>
  <dcterms:created xsi:type="dcterms:W3CDTF">2015-01-14T17:40:36Z</dcterms:created>
  <dcterms:modified xsi:type="dcterms:W3CDTF">2019-02-07T22:33:04Z</dcterms:modified>
</cp:coreProperties>
</file>