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474" r:id="rId3"/>
    <p:sldId id="469" r:id="rId4"/>
    <p:sldId id="473" r:id="rId5"/>
    <p:sldId id="471" r:id="rId6"/>
    <p:sldId id="472" r:id="rId7"/>
    <p:sldId id="470" r:id="rId8"/>
    <p:sldId id="261" r:id="rId9"/>
    <p:sldId id="260" r:id="rId10"/>
    <p:sldId id="263" r:id="rId11"/>
    <p:sldId id="257" r:id="rId12"/>
    <p:sldId id="262" r:id="rId13"/>
    <p:sldId id="258" r:id="rId14"/>
    <p:sldId id="476" r:id="rId15"/>
    <p:sldId id="477" r:id="rId16"/>
    <p:sldId id="478" r:id="rId17"/>
    <p:sldId id="479" r:id="rId18"/>
    <p:sldId id="480" r:id="rId19"/>
    <p:sldId id="48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789" autoAdjust="0"/>
  </p:normalViewPr>
  <p:slideViewPr>
    <p:cSldViewPr snapToGrid="0">
      <p:cViewPr varScale="1">
        <p:scale>
          <a:sx n="67" d="100"/>
          <a:sy n="67" d="100"/>
        </p:scale>
        <p:origin x="109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D58B2-CC96-4EF9-B252-7D09B0AB777E}" type="datetimeFigureOut">
              <a:rPr lang="en-US" smtClean="0"/>
              <a:t>4/21/2022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FD057-30FC-46B3-B3CE-C0C6A85AA13B}" type="slidenum">
              <a:rPr lang="en-US" smtClean="0"/>
              <a:t>‹#›</a:t>
            </a:fld>
            <a:endParaRPr lang="en-US"/>
          </a:p>
        </p:txBody>
      </p:sp>
    </p:spTree>
    <p:extLst>
      <p:ext uri="{BB962C8B-B14F-4D97-AF65-F5344CB8AC3E}">
        <p14:creationId xmlns:p14="http://schemas.microsoft.com/office/powerpoint/2010/main" val="353930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the restoration activities we have been talking about come with a potentially burdensome price tag. I am going to talk about some options for financial incentive programs that you may be able to use to help you or your landowner get over the cost hump to get your project started, conduct management, or empower you to do even more with your project. </a:t>
            </a:r>
          </a:p>
          <a:p>
            <a:endParaRPr lang="en-US" dirty="0"/>
          </a:p>
          <a:p>
            <a:r>
              <a:rPr lang="en-US" dirty="0"/>
              <a:t>I am not going to review the entire restoration planning process, but it is important to understand a few aspects so that we can engage with the right partners and programs to reach your intended outcome. </a:t>
            </a:r>
          </a:p>
        </p:txBody>
      </p:sp>
      <p:sp>
        <p:nvSpPr>
          <p:cNvPr id="4" name="Slide Number Placeholder 3"/>
          <p:cNvSpPr>
            <a:spLocks noGrp="1"/>
          </p:cNvSpPr>
          <p:nvPr>
            <p:ph type="sldNum" sz="quarter" idx="5"/>
          </p:nvPr>
        </p:nvSpPr>
        <p:spPr/>
        <p:txBody>
          <a:bodyPr/>
          <a:lstStyle/>
          <a:p>
            <a:fld id="{085FD057-30FC-46B3-B3CE-C0C6A85AA13B}" type="slidenum">
              <a:rPr lang="en-US" smtClean="0"/>
              <a:t>1</a:t>
            </a:fld>
            <a:endParaRPr lang="en-US"/>
          </a:p>
        </p:txBody>
      </p:sp>
    </p:spTree>
    <p:extLst>
      <p:ext uri="{BB962C8B-B14F-4D97-AF65-F5344CB8AC3E}">
        <p14:creationId xmlns:p14="http://schemas.microsoft.com/office/powerpoint/2010/main" val="392221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technical guidance resources, like TPWD and NRCS can help you start to finish to determine your goals, identify resource concerns, consider your limitations, and prescribe restoration or management practices on a schedule. I encourage you to engage with these resources, in fact I encourage you to engage with several and ask them to work together to provide you the best comprehensive service. Some of these technical experts will also be your primary contacts for financial support programs. </a:t>
            </a:r>
          </a:p>
        </p:txBody>
      </p:sp>
      <p:sp>
        <p:nvSpPr>
          <p:cNvPr id="4" name="Slide Number Placeholder 3"/>
          <p:cNvSpPr>
            <a:spLocks noGrp="1"/>
          </p:cNvSpPr>
          <p:nvPr>
            <p:ph type="sldNum" sz="quarter" idx="5"/>
          </p:nvPr>
        </p:nvSpPr>
        <p:spPr/>
        <p:txBody>
          <a:bodyPr/>
          <a:lstStyle/>
          <a:p>
            <a:fld id="{085FD057-30FC-46B3-B3CE-C0C6A85AA13B}" type="slidenum">
              <a:rPr lang="en-US" smtClean="0"/>
              <a:t>2</a:t>
            </a:fld>
            <a:endParaRPr lang="en-US"/>
          </a:p>
        </p:txBody>
      </p:sp>
    </p:spTree>
    <p:extLst>
      <p:ext uri="{BB962C8B-B14F-4D97-AF65-F5344CB8AC3E}">
        <p14:creationId xmlns:p14="http://schemas.microsoft.com/office/powerpoint/2010/main" val="10893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are tools in your tool box you can use to reach your Conservation goals. Some are specialized having limited resources to focus on specific tasks. others are powerful when used to overcome limiting factors in your restoration plan, Some situations call for delicate work with a touch up paint brush, others require a full swing with a sledge hammer. </a:t>
            </a:r>
          </a:p>
          <a:p>
            <a:endParaRPr lang="en-US" dirty="0"/>
          </a:p>
          <a:p>
            <a:r>
              <a:rPr lang="en-US" dirty="0"/>
              <a:t>Prairie restoration activities and management costs money. For some landowners these costs can prevent effective restoration all together, for others a financial incentive may be the encouragement they need to make a change.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F67C59-32E0-4CD7-B1A0-24B48FC6B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0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FD057-30FC-46B3-B3CE-C0C6A85AA13B}" type="slidenum">
              <a:rPr lang="en-US" smtClean="0"/>
              <a:t>4</a:t>
            </a:fld>
            <a:endParaRPr lang="en-US"/>
          </a:p>
        </p:txBody>
      </p:sp>
    </p:spTree>
    <p:extLst>
      <p:ext uri="{BB962C8B-B14F-4D97-AF65-F5344CB8AC3E}">
        <p14:creationId xmlns:p14="http://schemas.microsoft.com/office/powerpoint/2010/main" val="276605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a rough plan on how to reach your goals, and you have identified potential financial obstacles, you can start evaluating the various program tools available to see which ones may be a good fit for a given part of your plan. </a:t>
            </a:r>
          </a:p>
          <a:p>
            <a:endParaRPr lang="en-US" dirty="0"/>
          </a:p>
          <a:p>
            <a:r>
              <a:rPr lang="en-US" dirty="0"/>
              <a:t>All of these programs are voluntary. All financial assistance programs are going to involve navigating all or most of these compatibility factors.</a:t>
            </a:r>
          </a:p>
        </p:txBody>
      </p:sp>
      <p:sp>
        <p:nvSpPr>
          <p:cNvPr id="4" name="Slide Number Placeholder 3"/>
          <p:cNvSpPr>
            <a:spLocks noGrp="1"/>
          </p:cNvSpPr>
          <p:nvPr>
            <p:ph type="sldNum" sz="quarter" idx="5"/>
          </p:nvPr>
        </p:nvSpPr>
        <p:spPr/>
        <p:txBody>
          <a:bodyPr/>
          <a:lstStyle/>
          <a:p>
            <a:fld id="{085FD057-30FC-46B3-B3CE-C0C6A85AA13B}" type="slidenum">
              <a:rPr lang="en-US" smtClean="0"/>
              <a:t>7</a:t>
            </a:fld>
            <a:endParaRPr lang="en-US"/>
          </a:p>
        </p:txBody>
      </p:sp>
    </p:spTree>
    <p:extLst>
      <p:ext uri="{BB962C8B-B14F-4D97-AF65-F5344CB8AC3E}">
        <p14:creationId xmlns:p14="http://schemas.microsoft.com/office/powerpoint/2010/main" val="60548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5E5D6D-3DB3-4671-9F90-64E1E8B595E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103879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5E5D6D-3DB3-4671-9F90-64E1E8B595E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84154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5E5D6D-3DB3-4671-9F90-64E1E8B595E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287168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5E5D6D-3DB3-4671-9F90-64E1E8B595E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298735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5E5D6D-3DB3-4671-9F90-64E1E8B595ED}"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3325018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5E5D6D-3DB3-4671-9F90-64E1E8B595ED}"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151498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5E5D6D-3DB3-4671-9F90-64E1E8B595ED}"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89749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5E5D6D-3DB3-4671-9F90-64E1E8B595ED}"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83935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E5D6D-3DB3-4671-9F90-64E1E8B595ED}"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151423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5E5D6D-3DB3-4671-9F90-64E1E8B595ED}"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424633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5E5D6D-3DB3-4671-9F90-64E1E8B595ED}"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11C9-D82F-440F-B3B1-FC6A8624B824}" type="slidenum">
              <a:rPr lang="en-US" smtClean="0"/>
              <a:t>‹#›</a:t>
            </a:fld>
            <a:endParaRPr lang="en-US"/>
          </a:p>
        </p:txBody>
      </p:sp>
    </p:spTree>
    <p:extLst>
      <p:ext uri="{BB962C8B-B14F-4D97-AF65-F5344CB8AC3E}">
        <p14:creationId xmlns:p14="http://schemas.microsoft.com/office/powerpoint/2010/main" val="402939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E5D6D-3DB3-4671-9F90-64E1E8B595ED}" type="datetimeFigureOut">
              <a:rPr lang="en-US" smtClean="0"/>
              <a:t>4/21/2022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411C9-D82F-440F-B3B1-FC6A8624B824}" type="slidenum">
              <a:rPr lang="en-US" smtClean="0"/>
              <a:t>‹#›</a:t>
            </a:fld>
            <a:endParaRPr lang="en-US"/>
          </a:p>
        </p:txBody>
      </p:sp>
    </p:spTree>
    <p:extLst>
      <p:ext uri="{BB962C8B-B14F-4D97-AF65-F5344CB8AC3E}">
        <p14:creationId xmlns:p14="http://schemas.microsoft.com/office/powerpoint/2010/main" val="3033935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D0D875E-0A2A-4E71-9656-A6EAB079029B}"/>
              </a:ext>
            </a:extLst>
          </p:cNvPr>
          <p:cNvSpPr>
            <a:spLocks noGrp="1"/>
          </p:cNvSpPr>
          <p:nvPr>
            <p:ph type="ctrTitle"/>
          </p:nvPr>
        </p:nvSpPr>
        <p:spPr/>
        <p:txBody>
          <a:bodyPr/>
          <a:lstStyle/>
          <a:p>
            <a:r>
              <a:rPr lang="en-US" dirty="0"/>
              <a:t>Prairie Restoration Funding and Programs</a:t>
            </a:r>
          </a:p>
        </p:txBody>
      </p:sp>
      <p:sp>
        <p:nvSpPr>
          <p:cNvPr id="10" name="Subtitle 9">
            <a:extLst>
              <a:ext uri="{FF2B5EF4-FFF2-40B4-BE49-F238E27FC236}">
                <a16:creationId xmlns:a16="http://schemas.microsoft.com/office/drawing/2014/main" id="{C5A56C9B-F815-4778-9F1C-18899EB84309}"/>
              </a:ext>
            </a:extLst>
          </p:cNvPr>
          <p:cNvSpPr>
            <a:spLocks noGrp="1"/>
          </p:cNvSpPr>
          <p:nvPr>
            <p:ph type="subTitle" idx="1"/>
          </p:nvPr>
        </p:nvSpPr>
        <p:spPr>
          <a:xfrm>
            <a:off x="1143000" y="4038598"/>
            <a:ext cx="6858000" cy="1219201"/>
          </a:xfrm>
        </p:spPr>
        <p:txBody>
          <a:bodyPr>
            <a:normAutofit/>
          </a:bodyPr>
          <a:lstStyle/>
          <a:p>
            <a:r>
              <a:rPr lang="en-US" sz="1800" dirty="0"/>
              <a:t>Will Newman</a:t>
            </a:r>
          </a:p>
          <a:p>
            <a:r>
              <a:rPr lang="en-US" sz="1800" dirty="0"/>
              <a:t>Farm Bill Coordinator</a:t>
            </a:r>
          </a:p>
          <a:p>
            <a:r>
              <a:rPr lang="en-US" sz="1800" dirty="0"/>
              <a:t>Texas Parks and Wildlife Department</a:t>
            </a:r>
          </a:p>
        </p:txBody>
      </p:sp>
      <p:sp>
        <p:nvSpPr>
          <p:cNvPr id="5" name="Rectangle 4">
            <a:extLst>
              <a:ext uri="{FF2B5EF4-FFF2-40B4-BE49-F238E27FC236}">
                <a16:creationId xmlns:a16="http://schemas.microsoft.com/office/drawing/2014/main" id="{70321743-2CF4-4C52-9ACE-B70550722341}"/>
              </a:ext>
            </a:extLst>
          </p:cNvPr>
          <p:cNvSpPr/>
          <p:nvPr/>
        </p:nvSpPr>
        <p:spPr>
          <a:xfrm>
            <a:off x="0" y="5594227"/>
            <a:ext cx="9144000" cy="923109"/>
          </a:xfrm>
          <a:prstGeom prst="rect">
            <a:avLst/>
          </a:prstGeom>
          <a:solidFill>
            <a:srgbClr val="016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204884-C689-449C-BE74-B688BCD55A0E}"/>
              </a:ext>
            </a:extLst>
          </p:cNvPr>
          <p:cNvSpPr/>
          <p:nvPr/>
        </p:nvSpPr>
        <p:spPr>
          <a:xfrm>
            <a:off x="0" y="5594227"/>
            <a:ext cx="9144000" cy="286626"/>
          </a:xfrm>
          <a:prstGeom prst="rect">
            <a:avLst/>
          </a:prstGeom>
          <a:solidFill>
            <a:srgbClr val="02C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7" descr="TPW Logo">
            <a:extLst>
              <a:ext uri="{FF2B5EF4-FFF2-40B4-BE49-F238E27FC236}">
                <a16:creationId xmlns:a16="http://schemas.microsoft.com/office/drawing/2014/main" id="{706B0FB0-D706-41AD-9DBF-ECF5A38420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7491" y="5446181"/>
            <a:ext cx="1219200" cy="12192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54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8AE0A9-51AE-4C6A-8726-86108B394191}"/>
              </a:ext>
            </a:extLst>
          </p:cNvPr>
          <p:cNvSpPr txBox="1"/>
          <p:nvPr/>
        </p:nvSpPr>
        <p:spPr>
          <a:xfrm>
            <a:off x="5229496" y="4333735"/>
            <a:ext cx="3914504" cy="923330"/>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r>
              <a:rPr lang="en-US" dirty="0">
                <a:solidFill>
                  <a:prstClr val="black"/>
                </a:solidFill>
                <a:latin typeface="Book Antiqua"/>
              </a:rPr>
              <a:t>- EQIP special funding in a focal area</a:t>
            </a:r>
          </a:p>
        </p:txBody>
      </p:sp>
      <p:pic>
        <p:nvPicPr>
          <p:cNvPr id="3076" name="Picture 4">
            <a:extLst>
              <a:ext uri="{FF2B5EF4-FFF2-40B4-BE49-F238E27FC236}">
                <a16:creationId xmlns:a16="http://schemas.microsoft.com/office/drawing/2014/main" id="{6860DCAB-3B59-45C6-AF9D-69524EF7A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1" y="0"/>
            <a:ext cx="524033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4765CD-9962-45A7-B08B-10FE52633C86}"/>
              </a:ext>
            </a:extLst>
          </p:cNvPr>
          <p:cNvSpPr txBox="1"/>
          <p:nvPr/>
        </p:nvSpPr>
        <p:spPr>
          <a:xfrm>
            <a:off x="5229496" y="335280"/>
            <a:ext cx="3914504"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a:t>
            </a:r>
          </a:p>
          <a:p>
            <a:r>
              <a:rPr lang="en-US" dirty="0">
                <a:solidFill>
                  <a:prstClr val="black"/>
                </a:solidFill>
                <a:latin typeface="Book Antiqua"/>
              </a:rPr>
              <a:t>Your Local USDA Service Center </a:t>
            </a:r>
          </a:p>
          <a:p>
            <a:r>
              <a:rPr lang="en-US" dirty="0">
                <a:solidFill>
                  <a:prstClr val="black"/>
                </a:solidFill>
                <a:latin typeface="Book Antiqua"/>
              </a:rPr>
              <a:t>or</a:t>
            </a:r>
          </a:p>
          <a:p>
            <a:r>
              <a:rPr lang="en-US" dirty="0">
                <a:solidFill>
                  <a:prstClr val="black"/>
                </a:solidFill>
                <a:latin typeface="Book Antiqua"/>
              </a:rPr>
              <a:t>Will Newman, TPWD</a:t>
            </a:r>
          </a:p>
          <a:p>
            <a:r>
              <a:rPr lang="en-US" dirty="0">
                <a:solidFill>
                  <a:prstClr val="black"/>
                </a:solidFill>
                <a:latin typeface="Book Antiqua"/>
              </a:rPr>
              <a:t>254-718-7684</a:t>
            </a:r>
          </a:p>
          <a:p>
            <a:r>
              <a:rPr lang="en-US" dirty="0">
                <a:solidFill>
                  <a:prstClr val="black"/>
                </a:solidFill>
                <a:latin typeface="Book Antiqua"/>
              </a:rPr>
              <a:t>William.Newman@tpwd.texas.gov </a:t>
            </a:r>
          </a:p>
        </p:txBody>
      </p:sp>
    </p:spTree>
    <p:extLst>
      <p:ext uri="{BB962C8B-B14F-4D97-AF65-F5344CB8AC3E}">
        <p14:creationId xmlns:p14="http://schemas.microsoft.com/office/powerpoint/2010/main" val="37829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0A0615-11D4-4452-9DD5-C57056121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0" y="0"/>
            <a:ext cx="9173710" cy="7088777"/>
          </a:xfrm>
          <a:prstGeom prst="rect">
            <a:avLst/>
          </a:prstGeom>
        </p:spPr>
      </p:pic>
      <p:sp>
        <p:nvSpPr>
          <p:cNvPr id="2" name="TextBox 1">
            <a:extLst>
              <a:ext uri="{FF2B5EF4-FFF2-40B4-BE49-F238E27FC236}">
                <a16:creationId xmlns:a16="http://schemas.microsoft.com/office/drawing/2014/main" id="{F2E1E262-3FBF-46DF-8F10-94F32124335C}"/>
              </a:ext>
            </a:extLst>
          </p:cNvPr>
          <p:cNvSpPr txBox="1"/>
          <p:nvPr/>
        </p:nvSpPr>
        <p:spPr>
          <a:xfrm>
            <a:off x="252547" y="966650"/>
            <a:ext cx="3901442"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Your Local TPWD Biologist</a:t>
            </a:r>
          </a:p>
          <a:p>
            <a:endParaRPr lang="en-US" dirty="0">
              <a:solidFill>
                <a:prstClr val="black"/>
              </a:solidFill>
              <a:latin typeface="Book Antiqua"/>
            </a:endParaRPr>
          </a:p>
          <a:p>
            <a:r>
              <a:rPr lang="en-US" dirty="0">
                <a:solidFill>
                  <a:prstClr val="black"/>
                </a:solidFill>
                <a:latin typeface="Book Antiqua"/>
              </a:rPr>
              <a:t>Program Admin:</a:t>
            </a:r>
          </a:p>
          <a:p>
            <a:r>
              <a:rPr lang="en-US" dirty="0">
                <a:solidFill>
                  <a:prstClr val="black"/>
                </a:solidFill>
                <a:latin typeface="Book Antiqua"/>
              </a:rPr>
              <a:t>Arlene Kalmbach, TPWD</a:t>
            </a:r>
          </a:p>
          <a:p>
            <a:r>
              <a:rPr lang="en-US" dirty="0">
                <a:solidFill>
                  <a:prstClr val="black"/>
                </a:solidFill>
                <a:latin typeface="Book Antiqua"/>
              </a:rPr>
              <a:t>512-924-6987</a:t>
            </a:r>
          </a:p>
          <a:p>
            <a:r>
              <a:rPr lang="en-US" dirty="0">
                <a:solidFill>
                  <a:prstClr val="black"/>
                </a:solidFill>
                <a:latin typeface="Book Antiqua"/>
              </a:rPr>
              <a:t>Arlene.kalmbach@tpwd.texas.gov </a:t>
            </a:r>
          </a:p>
        </p:txBody>
      </p:sp>
    </p:spTree>
    <p:extLst>
      <p:ext uri="{BB962C8B-B14F-4D97-AF65-F5344CB8AC3E}">
        <p14:creationId xmlns:p14="http://schemas.microsoft.com/office/powerpoint/2010/main" val="1885557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E1E262-3FBF-46DF-8F10-94F32124335C}"/>
              </a:ext>
            </a:extLst>
          </p:cNvPr>
          <p:cNvSpPr txBox="1"/>
          <p:nvPr/>
        </p:nvSpPr>
        <p:spPr>
          <a:xfrm>
            <a:off x="6602084" y="2208541"/>
            <a:ext cx="2623196" cy="1200329"/>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a:t>
            </a:r>
          </a:p>
          <a:p>
            <a:r>
              <a:rPr lang="en-US" dirty="0">
                <a:solidFill>
                  <a:prstClr val="black"/>
                </a:solidFill>
                <a:latin typeface="Book Antiqua"/>
              </a:rPr>
              <a:t>Marshall Trigg</a:t>
            </a:r>
          </a:p>
          <a:p>
            <a:r>
              <a:rPr lang="en-US" dirty="0">
                <a:solidFill>
                  <a:prstClr val="black"/>
                </a:solidFill>
                <a:latin typeface="Book Antiqua"/>
              </a:rPr>
              <a:t>830-596-7239</a:t>
            </a:r>
          </a:p>
          <a:p>
            <a:r>
              <a:rPr lang="en-US" dirty="0">
                <a:solidFill>
                  <a:prstClr val="black"/>
                </a:solidFill>
                <a:latin typeface="Book Antiqua"/>
              </a:rPr>
              <a:t>Marshall.trigg@lcra.org</a:t>
            </a:r>
          </a:p>
        </p:txBody>
      </p:sp>
      <p:sp>
        <p:nvSpPr>
          <p:cNvPr id="5" name="TextBox 4">
            <a:extLst>
              <a:ext uri="{FF2B5EF4-FFF2-40B4-BE49-F238E27FC236}">
                <a16:creationId xmlns:a16="http://schemas.microsoft.com/office/drawing/2014/main" id="{FA8AE0A9-51AE-4C6A-8726-86108B394191}"/>
              </a:ext>
            </a:extLst>
          </p:cNvPr>
          <p:cNvSpPr txBox="1"/>
          <p:nvPr/>
        </p:nvSpPr>
        <p:spPr>
          <a:xfrm>
            <a:off x="6602085" y="3772128"/>
            <a:ext cx="2623196" cy="2585323"/>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endParaRPr lang="en-US" dirty="0">
              <a:solidFill>
                <a:prstClr val="black"/>
              </a:solidFill>
              <a:latin typeface="Book Antiqua"/>
            </a:endParaRPr>
          </a:p>
          <a:p>
            <a:pPr marL="285750" indent="-285750">
              <a:buFontTx/>
              <a:buChar char="-"/>
            </a:pPr>
            <a:r>
              <a:rPr lang="en-US" dirty="0">
                <a:solidFill>
                  <a:prstClr val="black"/>
                </a:solidFill>
                <a:latin typeface="Book Antiqua"/>
              </a:rPr>
              <a:t>practices to reduce soil erosion and protect water resources</a:t>
            </a:r>
          </a:p>
          <a:p>
            <a:pPr marL="285750" indent="-285750">
              <a:buFontTx/>
              <a:buChar char="-"/>
            </a:pPr>
            <a:r>
              <a:rPr lang="en-US" dirty="0">
                <a:solidFill>
                  <a:prstClr val="black"/>
                </a:solidFill>
                <a:latin typeface="Book Antiqua"/>
              </a:rPr>
              <a:t>EPA grant funded, NRCS Practice Codes</a:t>
            </a:r>
          </a:p>
        </p:txBody>
      </p:sp>
      <p:pic>
        <p:nvPicPr>
          <p:cNvPr id="2052" name="Picture 4">
            <a:extLst>
              <a:ext uri="{FF2B5EF4-FFF2-40B4-BE49-F238E27FC236}">
                <a16:creationId xmlns:a16="http://schemas.microsoft.com/office/drawing/2014/main" id="{2014F71A-C9EB-4765-9A62-704DE7ADA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8541"/>
            <a:ext cx="6602084" cy="46494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81D6A86-54C2-4DEB-9595-8AF465203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 y="97473"/>
            <a:ext cx="84105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89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5A2C9B5-4CE0-4BC6-B1DE-1304EA4564D7}"/>
              </a:ext>
            </a:extLst>
          </p:cNvPr>
          <p:cNvGraphicFramePr>
            <a:graphicFrameLocks noChangeAspect="1"/>
          </p:cNvGraphicFramePr>
          <p:nvPr>
            <p:extLst>
              <p:ext uri="{D42A27DB-BD31-4B8C-83A1-F6EECF244321}">
                <p14:modId xmlns:p14="http://schemas.microsoft.com/office/powerpoint/2010/main" val="2173665117"/>
              </p:ext>
            </p:extLst>
          </p:nvPr>
        </p:nvGraphicFramePr>
        <p:xfrm>
          <a:off x="0" y="0"/>
          <a:ext cx="5294811" cy="6852738"/>
        </p:xfrm>
        <a:graphic>
          <a:graphicData uri="http://schemas.openxmlformats.org/presentationml/2006/ole">
            <mc:AlternateContent xmlns:mc="http://schemas.openxmlformats.org/markup-compatibility/2006">
              <mc:Choice xmlns:v="urn:schemas-microsoft-com:vml" Requires="v">
                <p:oleObj spid="_x0000_s1056" name="Acrobat Document" r:id="rId3" imgW="5829257" imgH="7543568" progId="Acrobat.Document.DC">
                  <p:embed/>
                </p:oleObj>
              </mc:Choice>
              <mc:Fallback>
                <p:oleObj name="Acrobat Document" r:id="rId3" imgW="5829257" imgH="7543568" progId="Acrobat.Document.DC">
                  <p:embed/>
                  <p:pic>
                    <p:nvPicPr>
                      <p:cNvPr id="0" name=""/>
                      <p:cNvPicPr/>
                      <p:nvPr/>
                    </p:nvPicPr>
                    <p:blipFill>
                      <a:blip r:embed="rId4"/>
                      <a:stretch>
                        <a:fillRect/>
                      </a:stretch>
                    </p:blipFill>
                    <p:spPr>
                      <a:xfrm>
                        <a:off x="0" y="0"/>
                        <a:ext cx="5294811" cy="685273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2E1E262-3FBF-46DF-8F10-94F32124335C}"/>
              </a:ext>
            </a:extLst>
          </p:cNvPr>
          <p:cNvSpPr txBox="1"/>
          <p:nvPr/>
        </p:nvSpPr>
        <p:spPr>
          <a:xfrm>
            <a:off x="5216434" y="1166946"/>
            <a:ext cx="3927566" cy="1477328"/>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Your Local TPWD Biologist</a:t>
            </a:r>
          </a:p>
          <a:p>
            <a:endParaRPr lang="en-US" dirty="0">
              <a:solidFill>
                <a:prstClr val="black"/>
              </a:solidFill>
              <a:latin typeface="Book Antiqua"/>
            </a:endParaRPr>
          </a:p>
          <a:p>
            <a:r>
              <a:rPr lang="en-US" dirty="0">
                <a:solidFill>
                  <a:prstClr val="black"/>
                </a:solidFill>
                <a:latin typeface="Book Antiqua"/>
              </a:rPr>
              <a:t>Will Newman, TPWD</a:t>
            </a:r>
          </a:p>
          <a:p>
            <a:r>
              <a:rPr lang="en-US" dirty="0">
                <a:solidFill>
                  <a:prstClr val="black"/>
                </a:solidFill>
                <a:latin typeface="Book Antiqua"/>
              </a:rPr>
              <a:t>254-718-7684</a:t>
            </a:r>
          </a:p>
          <a:p>
            <a:r>
              <a:rPr lang="en-US" dirty="0">
                <a:solidFill>
                  <a:prstClr val="black"/>
                </a:solidFill>
                <a:latin typeface="Book Antiqua"/>
              </a:rPr>
              <a:t>William.Newman@tpwd.texas.gov </a:t>
            </a:r>
          </a:p>
        </p:txBody>
      </p:sp>
      <p:sp>
        <p:nvSpPr>
          <p:cNvPr id="5" name="TextBox 4">
            <a:extLst>
              <a:ext uri="{FF2B5EF4-FFF2-40B4-BE49-F238E27FC236}">
                <a16:creationId xmlns:a16="http://schemas.microsoft.com/office/drawing/2014/main" id="{FA8AE0A9-51AE-4C6A-8726-86108B394191}"/>
              </a:ext>
            </a:extLst>
          </p:cNvPr>
          <p:cNvSpPr txBox="1"/>
          <p:nvPr/>
        </p:nvSpPr>
        <p:spPr>
          <a:xfrm>
            <a:off x="5229496" y="4333735"/>
            <a:ext cx="3901442" cy="1200329"/>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r>
              <a:rPr lang="en-US" dirty="0">
                <a:solidFill>
                  <a:prstClr val="black"/>
                </a:solidFill>
                <a:latin typeface="Book Antiqua"/>
              </a:rPr>
              <a:t>- Financial incentives to help pay for practices that restore grassland habitats </a:t>
            </a:r>
          </a:p>
        </p:txBody>
      </p:sp>
    </p:spTree>
    <p:extLst>
      <p:ext uri="{BB962C8B-B14F-4D97-AF65-F5344CB8AC3E}">
        <p14:creationId xmlns:p14="http://schemas.microsoft.com/office/powerpoint/2010/main" val="352273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06C1-3DBF-429D-B8C6-98710824ADF7}"/>
              </a:ext>
            </a:extLst>
          </p:cNvPr>
          <p:cNvSpPr>
            <a:spLocks noGrp="1"/>
          </p:cNvSpPr>
          <p:nvPr>
            <p:ph type="title"/>
          </p:nvPr>
        </p:nvSpPr>
        <p:spPr>
          <a:xfrm>
            <a:off x="-15784" y="0"/>
            <a:ext cx="9146721" cy="1325563"/>
          </a:xfrm>
        </p:spPr>
        <p:txBody>
          <a:bodyPr>
            <a:normAutofit/>
          </a:bodyPr>
          <a:lstStyle/>
          <a:p>
            <a:r>
              <a:rPr lang="en-US" sz="4000" dirty="0"/>
              <a:t>Grassland Restoration Incentives Program (GRIP)</a:t>
            </a:r>
          </a:p>
        </p:txBody>
      </p:sp>
      <p:sp>
        <p:nvSpPr>
          <p:cNvPr id="4" name="TextBox 3">
            <a:extLst>
              <a:ext uri="{FF2B5EF4-FFF2-40B4-BE49-F238E27FC236}">
                <a16:creationId xmlns:a16="http://schemas.microsoft.com/office/drawing/2014/main" id="{D822E7C6-AF0A-431C-ACAE-8866E743D006}"/>
              </a:ext>
            </a:extLst>
          </p:cNvPr>
          <p:cNvSpPr txBox="1"/>
          <p:nvPr/>
        </p:nvSpPr>
        <p:spPr>
          <a:xfrm>
            <a:off x="5216434" y="1166946"/>
            <a:ext cx="3927566" cy="2031325"/>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Your Local TPWD Biologist</a:t>
            </a:r>
          </a:p>
          <a:p>
            <a:endParaRPr lang="en-US" dirty="0">
              <a:solidFill>
                <a:prstClr val="black"/>
              </a:solidFill>
              <a:latin typeface="Book Antiqua"/>
            </a:endParaRPr>
          </a:p>
          <a:p>
            <a:r>
              <a:rPr lang="en-US" dirty="0">
                <a:solidFill>
                  <a:prstClr val="black"/>
                </a:solidFill>
                <a:latin typeface="Book Antiqua"/>
              </a:rPr>
              <a:t>or </a:t>
            </a:r>
          </a:p>
          <a:p>
            <a:endParaRPr lang="en-US" dirty="0">
              <a:solidFill>
                <a:prstClr val="black"/>
              </a:solidFill>
              <a:latin typeface="Book Antiqua"/>
            </a:endParaRPr>
          </a:p>
          <a:p>
            <a:r>
              <a:rPr lang="en-US" dirty="0">
                <a:solidFill>
                  <a:prstClr val="black"/>
                </a:solidFill>
                <a:latin typeface="Book Antiqua"/>
              </a:rPr>
              <a:t>Ty Higginbotham</a:t>
            </a:r>
          </a:p>
          <a:p>
            <a:r>
              <a:rPr lang="en-US" dirty="0">
                <a:solidFill>
                  <a:prstClr val="black"/>
                </a:solidFill>
                <a:latin typeface="Book Antiqua"/>
              </a:rPr>
              <a:t>936-827-0555</a:t>
            </a:r>
          </a:p>
          <a:p>
            <a:r>
              <a:rPr lang="en-US" dirty="0">
                <a:solidFill>
                  <a:prstClr val="black"/>
                </a:solidFill>
                <a:latin typeface="Book Antiqua"/>
              </a:rPr>
              <a:t>thigginbotham@quailforever.org</a:t>
            </a:r>
          </a:p>
        </p:txBody>
      </p:sp>
      <p:sp>
        <p:nvSpPr>
          <p:cNvPr id="5" name="TextBox 4">
            <a:extLst>
              <a:ext uri="{FF2B5EF4-FFF2-40B4-BE49-F238E27FC236}">
                <a16:creationId xmlns:a16="http://schemas.microsoft.com/office/drawing/2014/main" id="{123B9D5E-E7DA-4AA1-8A8B-018A0594DD18}"/>
              </a:ext>
            </a:extLst>
          </p:cNvPr>
          <p:cNvSpPr txBox="1"/>
          <p:nvPr/>
        </p:nvSpPr>
        <p:spPr>
          <a:xfrm>
            <a:off x="5229496" y="4333735"/>
            <a:ext cx="3901442"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pPr marL="285750" indent="-285750">
              <a:buFontTx/>
              <a:buChar char="-"/>
            </a:pPr>
            <a:r>
              <a:rPr lang="en-US" dirty="0">
                <a:solidFill>
                  <a:prstClr val="black"/>
                </a:solidFill>
                <a:latin typeface="Book Antiqua"/>
              </a:rPr>
              <a:t>Financial incentives to help pay for practices that restore grassland habitats </a:t>
            </a:r>
          </a:p>
          <a:p>
            <a:pPr marL="285750" indent="-285750">
              <a:buFontTx/>
              <a:buChar char="-"/>
            </a:pPr>
            <a:r>
              <a:rPr lang="en-US" dirty="0">
                <a:solidFill>
                  <a:prstClr val="black"/>
                </a:solidFill>
                <a:latin typeface="Book Antiqua"/>
              </a:rPr>
              <a:t>Reimbursement for approved practices</a:t>
            </a:r>
          </a:p>
        </p:txBody>
      </p:sp>
      <p:pic>
        <p:nvPicPr>
          <p:cNvPr id="6" name="Picture 5" descr="Diagram, polygon&#10;&#10;Description automatically generated">
            <a:extLst>
              <a:ext uri="{FF2B5EF4-FFF2-40B4-BE49-F238E27FC236}">
                <a16:creationId xmlns:a16="http://schemas.microsoft.com/office/drawing/2014/main" id="{9822C1BC-225B-4054-B130-8EB0E55742D4}"/>
              </a:ext>
            </a:extLst>
          </p:cNvPr>
          <p:cNvPicPr>
            <a:picLocks noChangeAspect="1"/>
          </p:cNvPicPr>
          <p:nvPr/>
        </p:nvPicPr>
        <p:blipFill rotWithShape="1">
          <a:blip r:embed="rId2">
            <a:extLst>
              <a:ext uri="{28A0092B-C50C-407E-A947-70E740481C1C}">
                <a14:useLocalDpi xmlns:a14="http://schemas.microsoft.com/office/drawing/2010/main" val="0"/>
              </a:ext>
            </a:extLst>
          </a:blip>
          <a:srcRect l="27524" t="17540" r="16031" b="18291"/>
          <a:stretch/>
        </p:blipFill>
        <p:spPr>
          <a:xfrm>
            <a:off x="13062" y="1253306"/>
            <a:ext cx="5005978" cy="5604694"/>
          </a:xfrm>
          <a:prstGeom prst="rect">
            <a:avLst/>
          </a:prstGeom>
        </p:spPr>
      </p:pic>
      <p:pic>
        <p:nvPicPr>
          <p:cNvPr id="11" name="Picture 10" descr="Diagram, engineering drawing&#10;&#10;Description automatically generated">
            <a:extLst>
              <a:ext uri="{FF2B5EF4-FFF2-40B4-BE49-F238E27FC236}">
                <a16:creationId xmlns:a16="http://schemas.microsoft.com/office/drawing/2014/main" id="{CAAE0E0B-4591-4180-9EC1-F612EA605712}"/>
              </a:ext>
            </a:extLst>
          </p:cNvPr>
          <p:cNvPicPr>
            <a:picLocks noChangeAspect="1"/>
          </p:cNvPicPr>
          <p:nvPr/>
        </p:nvPicPr>
        <p:blipFill rotWithShape="1">
          <a:blip r:embed="rId3">
            <a:extLst>
              <a:ext uri="{28A0092B-C50C-407E-A947-70E740481C1C}">
                <a14:useLocalDpi xmlns:a14="http://schemas.microsoft.com/office/drawing/2010/main" val="0"/>
              </a:ext>
            </a:extLst>
          </a:blip>
          <a:srcRect l="814" t="11227" r="4814" b="10075"/>
          <a:stretch/>
        </p:blipFill>
        <p:spPr>
          <a:xfrm>
            <a:off x="13062" y="1253306"/>
            <a:ext cx="2608938" cy="2175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681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06C1-3DBF-429D-B8C6-98710824ADF7}"/>
              </a:ext>
            </a:extLst>
          </p:cNvPr>
          <p:cNvSpPr>
            <a:spLocks noGrp="1"/>
          </p:cNvSpPr>
          <p:nvPr>
            <p:ph type="title"/>
          </p:nvPr>
        </p:nvSpPr>
        <p:spPr>
          <a:xfrm>
            <a:off x="-15784" y="0"/>
            <a:ext cx="9146721" cy="1325563"/>
          </a:xfrm>
        </p:spPr>
        <p:txBody>
          <a:bodyPr>
            <a:normAutofit/>
          </a:bodyPr>
          <a:lstStyle/>
          <a:p>
            <a:r>
              <a:rPr lang="en-US" sz="4000" dirty="0"/>
              <a:t>Coastal - Grassland Restoration Incentives Program (C-GRIP)</a:t>
            </a:r>
          </a:p>
        </p:txBody>
      </p:sp>
      <p:sp>
        <p:nvSpPr>
          <p:cNvPr id="4" name="TextBox 3">
            <a:extLst>
              <a:ext uri="{FF2B5EF4-FFF2-40B4-BE49-F238E27FC236}">
                <a16:creationId xmlns:a16="http://schemas.microsoft.com/office/drawing/2014/main" id="{D822E7C6-AF0A-431C-ACAE-8866E743D006}"/>
              </a:ext>
            </a:extLst>
          </p:cNvPr>
          <p:cNvSpPr txBox="1"/>
          <p:nvPr/>
        </p:nvSpPr>
        <p:spPr>
          <a:xfrm>
            <a:off x="5216434" y="1166946"/>
            <a:ext cx="3927566" cy="2031325"/>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Your Local TPWD Biologist</a:t>
            </a:r>
          </a:p>
          <a:p>
            <a:endParaRPr lang="en-US" dirty="0">
              <a:solidFill>
                <a:prstClr val="black"/>
              </a:solidFill>
              <a:latin typeface="Book Antiqua"/>
            </a:endParaRPr>
          </a:p>
          <a:p>
            <a:r>
              <a:rPr lang="en-US" dirty="0">
                <a:solidFill>
                  <a:prstClr val="black"/>
                </a:solidFill>
                <a:latin typeface="Book Antiqua"/>
              </a:rPr>
              <a:t>or </a:t>
            </a:r>
          </a:p>
          <a:p>
            <a:endParaRPr lang="en-US" dirty="0">
              <a:solidFill>
                <a:prstClr val="black"/>
              </a:solidFill>
              <a:latin typeface="Book Antiqua"/>
            </a:endParaRPr>
          </a:p>
          <a:p>
            <a:r>
              <a:rPr lang="en-US" dirty="0">
                <a:solidFill>
                  <a:prstClr val="black"/>
                </a:solidFill>
                <a:latin typeface="Book Antiqua"/>
              </a:rPr>
              <a:t>Dr. Steve DeMaso</a:t>
            </a:r>
          </a:p>
          <a:p>
            <a:r>
              <a:rPr lang="en-US" dirty="0">
                <a:solidFill>
                  <a:prstClr val="black"/>
                </a:solidFill>
                <a:latin typeface="Book Antiqua"/>
              </a:rPr>
              <a:t>337-262-7012</a:t>
            </a:r>
          </a:p>
          <a:p>
            <a:r>
              <a:rPr lang="en-US" dirty="0">
                <a:solidFill>
                  <a:prstClr val="black"/>
                </a:solidFill>
                <a:latin typeface="Book Antiqua"/>
              </a:rPr>
              <a:t>Steve_demaso@fws.gov</a:t>
            </a:r>
          </a:p>
        </p:txBody>
      </p:sp>
      <p:sp>
        <p:nvSpPr>
          <p:cNvPr id="5" name="TextBox 4">
            <a:extLst>
              <a:ext uri="{FF2B5EF4-FFF2-40B4-BE49-F238E27FC236}">
                <a16:creationId xmlns:a16="http://schemas.microsoft.com/office/drawing/2014/main" id="{123B9D5E-E7DA-4AA1-8A8B-018A0594DD18}"/>
              </a:ext>
            </a:extLst>
          </p:cNvPr>
          <p:cNvSpPr txBox="1"/>
          <p:nvPr/>
        </p:nvSpPr>
        <p:spPr>
          <a:xfrm>
            <a:off x="5229496" y="4333735"/>
            <a:ext cx="3901442"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pPr marL="285750" indent="-285750">
              <a:buFontTx/>
              <a:buChar char="-"/>
            </a:pPr>
            <a:r>
              <a:rPr lang="en-US" dirty="0">
                <a:solidFill>
                  <a:prstClr val="black"/>
                </a:solidFill>
                <a:latin typeface="Book Antiqua"/>
              </a:rPr>
              <a:t>Financial incentives to help pay for practices that restore grassland habitats </a:t>
            </a:r>
          </a:p>
          <a:p>
            <a:pPr marL="285750" indent="-285750">
              <a:buFontTx/>
              <a:buChar char="-"/>
            </a:pPr>
            <a:r>
              <a:rPr lang="en-US" dirty="0">
                <a:solidFill>
                  <a:prstClr val="black"/>
                </a:solidFill>
                <a:latin typeface="Book Antiqua"/>
              </a:rPr>
              <a:t>Reimbursement for approved practices</a:t>
            </a:r>
          </a:p>
        </p:txBody>
      </p:sp>
      <p:pic>
        <p:nvPicPr>
          <p:cNvPr id="7" name="Picture 6" descr="Map&#10;&#10;Description automatically generated">
            <a:extLst>
              <a:ext uri="{FF2B5EF4-FFF2-40B4-BE49-F238E27FC236}">
                <a16:creationId xmlns:a16="http://schemas.microsoft.com/office/drawing/2014/main" id="{10F06542-EC85-4CD9-81CD-9E52090520E2}"/>
              </a:ext>
            </a:extLst>
          </p:cNvPr>
          <p:cNvPicPr>
            <a:picLocks noChangeAspect="1"/>
          </p:cNvPicPr>
          <p:nvPr/>
        </p:nvPicPr>
        <p:blipFill rotWithShape="1">
          <a:blip r:embed="rId2">
            <a:extLst>
              <a:ext uri="{28A0092B-C50C-407E-A947-70E740481C1C}">
                <a14:useLocalDpi xmlns:a14="http://schemas.microsoft.com/office/drawing/2010/main" val="0"/>
              </a:ext>
            </a:extLst>
          </a:blip>
          <a:srcRect t="10521" r="19809"/>
          <a:stretch/>
        </p:blipFill>
        <p:spPr>
          <a:xfrm>
            <a:off x="0" y="1166946"/>
            <a:ext cx="5100320" cy="5691054"/>
          </a:xfrm>
          <a:prstGeom prst="rect">
            <a:avLst/>
          </a:prstGeom>
        </p:spPr>
      </p:pic>
    </p:spTree>
    <p:extLst>
      <p:ext uri="{BB962C8B-B14F-4D97-AF65-F5344CB8AC3E}">
        <p14:creationId xmlns:p14="http://schemas.microsoft.com/office/powerpoint/2010/main" val="181926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with medium confidence">
            <a:extLst>
              <a:ext uri="{FF2B5EF4-FFF2-40B4-BE49-F238E27FC236}">
                <a16:creationId xmlns:a16="http://schemas.microsoft.com/office/drawing/2014/main" id="{4DD3CF1B-8757-477A-AA3E-3257AB1608B2}"/>
              </a:ext>
            </a:extLst>
          </p:cNvPr>
          <p:cNvPicPr>
            <a:picLocks noChangeAspect="1"/>
          </p:cNvPicPr>
          <p:nvPr/>
        </p:nvPicPr>
        <p:blipFill rotWithShape="1">
          <a:blip r:embed="rId2">
            <a:extLst>
              <a:ext uri="{28A0092B-C50C-407E-A947-70E740481C1C}">
                <a14:useLocalDpi xmlns:a14="http://schemas.microsoft.com/office/drawing/2010/main" val="0"/>
              </a:ext>
            </a:extLst>
          </a:blip>
          <a:srcRect l="4306" t="4138" r="6221" b="13564"/>
          <a:stretch/>
        </p:blipFill>
        <p:spPr>
          <a:xfrm>
            <a:off x="0" y="1456189"/>
            <a:ext cx="4959533" cy="4561840"/>
          </a:xfrm>
          <a:prstGeom prst="rect">
            <a:avLst/>
          </a:prstGeom>
        </p:spPr>
      </p:pic>
      <p:sp>
        <p:nvSpPr>
          <p:cNvPr id="2" name="Title 1">
            <a:extLst>
              <a:ext uri="{FF2B5EF4-FFF2-40B4-BE49-F238E27FC236}">
                <a16:creationId xmlns:a16="http://schemas.microsoft.com/office/drawing/2014/main" id="{01A406C1-3DBF-429D-B8C6-98710824ADF7}"/>
              </a:ext>
            </a:extLst>
          </p:cNvPr>
          <p:cNvSpPr>
            <a:spLocks noGrp="1"/>
          </p:cNvSpPr>
          <p:nvPr>
            <p:ph type="title"/>
          </p:nvPr>
        </p:nvSpPr>
        <p:spPr>
          <a:xfrm>
            <a:off x="-15784" y="0"/>
            <a:ext cx="9146721" cy="1325563"/>
          </a:xfrm>
        </p:spPr>
        <p:txBody>
          <a:bodyPr>
            <a:normAutofit/>
          </a:bodyPr>
          <a:lstStyle/>
          <a:p>
            <a:r>
              <a:rPr lang="en-US" sz="4000" dirty="0"/>
              <a:t>Grasslands Conservation Reserve Program</a:t>
            </a:r>
            <a:br>
              <a:rPr lang="en-US" sz="4000" dirty="0"/>
            </a:br>
            <a:r>
              <a:rPr lang="en-US" sz="4000" dirty="0"/>
              <a:t>(Grasslands CRP)</a:t>
            </a:r>
          </a:p>
        </p:txBody>
      </p:sp>
      <p:sp>
        <p:nvSpPr>
          <p:cNvPr id="4" name="TextBox 3">
            <a:extLst>
              <a:ext uri="{FF2B5EF4-FFF2-40B4-BE49-F238E27FC236}">
                <a16:creationId xmlns:a16="http://schemas.microsoft.com/office/drawing/2014/main" id="{D822E7C6-AF0A-431C-ACAE-8866E743D006}"/>
              </a:ext>
            </a:extLst>
          </p:cNvPr>
          <p:cNvSpPr txBox="1"/>
          <p:nvPr/>
        </p:nvSpPr>
        <p:spPr>
          <a:xfrm>
            <a:off x="5081452" y="862146"/>
            <a:ext cx="3927566" cy="2308324"/>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Your Local Farm Service Agency</a:t>
            </a:r>
          </a:p>
          <a:p>
            <a:endParaRPr lang="en-US" dirty="0">
              <a:solidFill>
                <a:prstClr val="black"/>
              </a:solidFill>
              <a:latin typeface="Book Antiqua"/>
            </a:endParaRPr>
          </a:p>
          <a:p>
            <a:r>
              <a:rPr lang="en-US" dirty="0">
                <a:solidFill>
                  <a:prstClr val="black"/>
                </a:solidFill>
                <a:latin typeface="Book Antiqua"/>
              </a:rPr>
              <a:t>or </a:t>
            </a:r>
          </a:p>
          <a:p>
            <a:endParaRPr lang="en-US" dirty="0">
              <a:solidFill>
                <a:prstClr val="black"/>
              </a:solidFill>
              <a:latin typeface="Book Antiqua"/>
            </a:endParaRPr>
          </a:p>
          <a:p>
            <a:r>
              <a:rPr lang="en-US" dirty="0">
                <a:solidFill>
                  <a:prstClr val="black"/>
                </a:solidFill>
                <a:latin typeface="Book Antiqua"/>
              </a:rPr>
              <a:t>Will Newman, TPWD</a:t>
            </a:r>
          </a:p>
          <a:p>
            <a:r>
              <a:rPr lang="en-US" dirty="0">
                <a:solidFill>
                  <a:prstClr val="black"/>
                </a:solidFill>
                <a:latin typeface="Book Antiqua"/>
              </a:rPr>
              <a:t>254-718-7684</a:t>
            </a:r>
          </a:p>
          <a:p>
            <a:r>
              <a:rPr lang="en-US" dirty="0">
                <a:solidFill>
                  <a:prstClr val="black"/>
                </a:solidFill>
                <a:latin typeface="Book Antiqua"/>
              </a:rPr>
              <a:t>William.Newman@tpwd.texas.gov </a:t>
            </a:r>
          </a:p>
        </p:txBody>
      </p:sp>
      <p:sp>
        <p:nvSpPr>
          <p:cNvPr id="5" name="TextBox 4">
            <a:extLst>
              <a:ext uri="{FF2B5EF4-FFF2-40B4-BE49-F238E27FC236}">
                <a16:creationId xmlns:a16="http://schemas.microsoft.com/office/drawing/2014/main" id="{123B9D5E-E7DA-4AA1-8A8B-018A0594DD18}"/>
              </a:ext>
            </a:extLst>
          </p:cNvPr>
          <p:cNvSpPr txBox="1"/>
          <p:nvPr/>
        </p:nvSpPr>
        <p:spPr>
          <a:xfrm>
            <a:off x="5107576" y="3317735"/>
            <a:ext cx="3901442" cy="3416320"/>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pPr marL="285750" indent="-285750">
              <a:buFontTx/>
              <a:buChar char="-"/>
            </a:pPr>
            <a:endParaRPr lang="en-US" dirty="0">
              <a:solidFill>
                <a:prstClr val="black"/>
              </a:solidFill>
              <a:latin typeface="Book Antiqua"/>
            </a:endParaRPr>
          </a:p>
          <a:p>
            <a:pPr marL="285750" indent="-285750">
              <a:buFontTx/>
              <a:buChar char="-"/>
            </a:pPr>
            <a:r>
              <a:rPr lang="en-US" dirty="0">
                <a:solidFill>
                  <a:prstClr val="black"/>
                </a:solidFill>
                <a:latin typeface="Book Antiqua"/>
              </a:rPr>
              <a:t>Grasslands (&lt;5% woody canopy)</a:t>
            </a:r>
          </a:p>
          <a:p>
            <a:pPr marL="285750" indent="-285750">
              <a:buFontTx/>
              <a:buChar char="-"/>
            </a:pPr>
            <a:r>
              <a:rPr lang="en-US" dirty="0">
                <a:solidFill>
                  <a:prstClr val="black"/>
                </a:solidFill>
                <a:latin typeface="Book Antiqua"/>
              </a:rPr>
              <a:t>Wildlife, Haying, Grazing under a conservation plan</a:t>
            </a:r>
          </a:p>
          <a:p>
            <a:pPr marL="285750" indent="-285750">
              <a:buFontTx/>
              <a:buChar char="-"/>
            </a:pPr>
            <a:r>
              <a:rPr lang="en-US" dirty="0">
                <a:solidFill>
                  <a:prstClr val="black"/>
                </a:solidFill>
                <a:latin typeface="Book Antiqua"/>
              </a:rPr>
              <a:t>Restricted use during Primary Nesting Season</a:t>
            </a:r>
          </a:p>
          <a:p>
            <a:pPr marL="285750" indent="-285750">
              <a:buFontTx/>
              <a:buChar char="-"/>
            </a:pPr>
            <a:r>
              <a:rPr lang="en-US" dirty="0">
                <a:solidFill>
                  <a:prstClr val="black"/>
                </a:solidFill>
                <a:latin typeface="Book Antiqua"/>
              </a:rPr>
              <a:t>15-year contract</a:t>
            </a:r>
          </a:p>
          <a:p>
            <a:pPr marL="285750" indent="-285750">
              <a:buFontTx/>
              <a:buChar char="-"/>
            </a:pPr>
            <a:r>
              <a:rPr lang="en-US" dirty="0">
                <a:solidFill>
                  <a:prstClr val="black"/>
                </a:solidFill>
                <a:latin typeface="Book Antiqua"/>
              </a:rPr>
              <a:t>Annual Soil Rental Rate Payment per acre (&gt;$13)</a:t>
            </a:r>
          </a:p>
          <a:p>
            <a:pPr marL="285750" indent="-285750">
              <a:buFontTx/>
              <a:buChar char="-"/>
            </a:pPr>
            <a:r>
              <a:rPr lang="en-US" dirty="0">
                <a:solidFill>
                  <a:prstClr val="black"/>
                </a:solidFill>
                <a:latin typeface="Book Antiqua"/>
              </a:rPr>
              <a:t>50% Cost-share available for some practices</a:t>
            </a:r>
          </a:p>
        </p:txBody>
      </p:sp>
    </p:spTree>
    <p:extLst>
      <p:ext uri="{BB962C8B-B14F-4D97-AF65-F5344CB8AC3E}">
        <p14:creationId xmlns:p14="http://schemas.microsoft.com/office/powerpoint/2010/main" val="393872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22E7C6-AF0A-431C-ACAE-8866E743D006}"/>
              </a:ext>
            </a:extLst>
          </p:cNvPr>
          <p:cNvSpPr txBox="1"/>
          <p:nvPr/>
        </p:nvSpPr>
        <p:spPr>
          <a:xfrm>
            <a:off x="156936" y="134252"/>
            <a:ext cx="3927566"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a:t>
            </a:r>
          </a:p>
          <a:p>
            <a:endParaRPr lang="en-US" dirty="0">
              <a:solidFill>
                <a:prstClr val="black"/>
              </a:solidFill>
              <a:latin typeface="Book Antiqua"/>
            </a:endParaRPr>
          </a:p>
          <a:p>
            <a:r>
              <a:rPr lang="en-US" dirty="0">
                <a:solidFill>
                  <a:prstClr val="black"/>
                </a:solidFill>
                <a:latin typeface="Book Antiqua"/>
              </a:rPr>
              <a:t>Will Burkhead</a:t>
            </a:r>
          </a:p>
          <a:p>
            <a:r>
              <a:rPr lang="en-US" dirty="0">
                <a:solidFill>
                  <a:prstClr val="black"/>
                </a:solidFill>
                <a:latin typeface="Book Antiqua"/>
              </a:rPr>
              <a:t>VPA-HIP Coordinating Biologist</a:t>
            </a:r>
          </a:p>
          <a:p>
            <a:r>
              <a:rPr lang="en-US" dirty="0">
                <a:solidFill>
                  <a:prstClr val="black"/>
                </a:solidFill>
                <a:latin typeface="Book Antiqua"/>
              </a:rPr>
              <a:t>903-327-4277</a:t>
            </a:r>
          </a:p>
          <a:p>
            <a:r>
              <a:rPr lang="en-US" dirty="0">
                <a:solidFill>
                  <a:prstClr val="black"/>
                </a:solidFill>
                <a:latin typeface="Book Antiqua"/>
              </a:rPr>
              <a:t>wburkhead@quailforever.org</a:t>
            </a:r>
          </a:p>
        </p:txBody>
      </p:sp>
      <p:sp>
        <p:nvSpPr>
          <p:cNvPr id="5" name="TextBox 4">
            <a:extLst>
              <a:ext uri="{FF2B5EF4-FFF2-40B4-BE49-F238E27FC236}">
                <a16:creationId xmlns:a16="http://schemas.microsoft.com/office/drawing/2014/main" id="{123B9D5E-E7DA-4AA1-8A8B-018A0594DD18}"/>
              </a:ext>
            </a:extLst>
          </p:cNvPr>
          <p:cNvSpPr txBox="1"/>
          <p:nvPr/>
        </p:nvSpPr>
        <p:spPr>
          <a:xfrm>
            <a:off x="5059500" y="134252"/>
            <a:ext cx="3901442"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pPr marL="285750" indent="-285750">
              <a:buFontTx/>
              <a:buChar char="-"/>
            </a:pPr>
            <a:endParaRPr lang="en-US" dirty="0">
              <a:solidFill>
                <a:prstClr val="black"/>
              </a:solidFill>
              <a:latin typeface="Book Antiqua"/>
            </a:endParaRPr>
          </a:p>
          <a:p>
            <a:pPr marL="285750" indent="-285750">
              <a:buFontTx/>
              <a:buChar char="-"/>
            </a:pPr>
            <a:r>
              <a:rPr lang="en-US" dirty="0">
                <a:solidFill>
                  <a:prstClr val="black"/>
                </a:solidFill>
                <a:latin typeface="Book Antiqua"/>
              </a:rPr>
              <a:t>Annual rental payment for allowing public access</a:t>
            </a:r>
          </a:p>
          <a:p>
            <a:pPr marL="285750" indent="-285750">
              <a:buFontTx/>
              <a:buChar char="-"/>
            </a:pPr>
            <a:r>
              <a:rPr lang="en-US" dirty="0">
                <a:solidFill>
                  <a:prstClr val="black"/>
                </a:solidFill>
                <a:latin typeface="Book Antiqua"/>
              </a:rPr>
              <a:t>Coordination and support by TPWD</a:t>
            </a:r>
          </a:p>
        </p:txBody>
      </p:sp>
      <p:pic>
        <p:nvPicPr>
          <p:cNvPr id="2050" name="Picture 2" descr="Voluntary Public Access and Habitat Incentive Program | NRCS">
            <a:extLst>
              <a:ext uri="{FF2B5EF4-FFF2-40B4-BE49-F238E27FC236}">
                <a16:creationId xmlns:a16="http://schemas.microsoft.com/office/drawing/2014/main" id="{A58ECFA6-59FF-4476-9A0E-B84FA388DB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37"/>
          <a:stretch/>
        </p:blipFill>
        <p:spPr bwMode="auto">
          <a:xfrm>
            <a:off x="1" y="2030957"/>
            <a:ext cx="9144000" cy="482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74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99A9A-EC7A-4236-9A4D-E30FB3E12D4A}"/>
              </a:ext>
            </a:extLst>
          </p:cNvPr>
          <p:cNvPicPr>
            <a:picLocks noChangeAspect="1"/>
          </p:cNvPicPr>
          <p:nvPr/>
        </p:nvPicPr>
        <p:blipFill rotWithShape="1">
          <a:blip r:embed="rId2"/>
          <a:srcRect l="10625" t="12445" r="15125" b="4889"/>
          <a:stretch/>
        </p:blipFill>
        <p:spPr>
          <a:xfrm>
            <a:off x="0" y="0"/>
            <a:ext cx="9144000" cy="5726545"/>
          </a:xfrm>
          <a:prstGeom prst="rect">
            <a:avLst/>
          </a:prstGeom>
        </p:spPr>
      </p:pic>
    </p:spTree>
    <p:extLst>
      <p:ext uri="{BB962C8B-B14F-4D97-AF65-F5344CB8AC3E}">
        <p14:creationId xmlns:p14="http://schemas.microsoft.com/office/powerpoint/2010/main" val="145643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E6664-D324-4FEE-B958-FAA0FE33371E}"/>
              </a:ext>
            </a:extLst>
          </p:cNvPr>
          <p:cNvPicPr>
            <a:picLocks noChangeAspect="1"/>
          </p:cNvPicPr>
          <p:nvPr/>
        </p:nvPicPr>
        <p:blipFill rotWithShape="1">
          <a:blip r:embed="rId2"/>
          <a:srcRect t="11777" r="1500" b="6223"/>
          <a:stretch/>
        </p:blipFill>
        <p:spPr>
          <a:xfrm>
            <a:off x="-9293" y="1200150"/>
            <a:ext cx="9153293" cy="4286250"/>
          </a:xfrm>
          <a:prstGeom prst="rect">
            <a:avLst/>
          </a:prstGeom>
        </p:spPr>
      </p:pic>
    </p:spTree>
    <p:extLst>
      <p:ext uri="{BB962C8B-B14F-4D97-AF65-F5344CB8AC3E}">
        <p14:creationId xmlns:p14="http://schemas.microsoft.com/office/powerpoint/2010/main" val="114127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88EE5-C943-498C-9215-673E92CB4F44}"/>
              </a:ext>
            </a:extLst>
          </p:cNvPr>
          <p:cNvSpPr>
            <a:spLocks noGrp="1"/>
          </p:cNvSpPr>
          <p:nvPr>
            <p:ph type="title"/>
          </p:nvPr>
        </p:nvSpPr>
        <p:spPr>
          <a:xfrm>
            <a:off x="480060" y="325369"/>
            <a:ext cx="3276451" cy="1956841"/>
          </a:xfrm>
        </p:spPr>
        <p:txBody>
          <a:bodyPr anchor="b">
            <a:normAutofit/>
          </a:bodyPr>
          <a:lstStyle/>
          <a:p>
            <a:r>
              <a:rPr lang="en-US" sz="4700"/>
              <a:t>The Plan</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DA5D3F-5C4B-401F-A029-6942A68EB56C}"/>
              </a:ext>
            </a:extLst>
          </p:cNvPr>
          <p:cNvSpPr>
            <a:spLocks noGrp="1"/>
          </p:cNvSpPr>
          <p:nvPr>
            <p:ph idx="1"/>
          </p:nvPr>
        </p:nvSpPr>
        <p:spPr>
          <a:xfrm>
            <a:off x="480060" y="2872899"/>
            <a:ext cx="3182691" cy="3320668"/>
          </a:xfrm>
        </p:spPr>
        <p:txBody>
          <a:bodyPr>
            <a:normAutofit/>
          </a:bodyPr>
          <a:lstStyle/>
          <a:p>
            <a:pPr marL="514350" indent="-514350">
              <a:buFont typeface="+mj-lt"/>
              <a:buAutoNum type="arabicPeriod"/>
            </a:pPr>
            <a:r>
              <a:rPr lang="en-US" sz="1900" dirty="0"/>
              <a:t>Desired Outcome</a:t>
            </a:r>
          </a:p>
          <a:p>
            <a:pPr marL="514350" indent="-514350">
              <a:buFont typeface="+mj-lt"/>
              <a:buAutoNum type="arabicPeriod"/>
            </a:pPr>
            <a:r>
              <a:rPr lang="en-US" sz="1900" dirty="0"/>
              <a:t>Limitations?</a:t>
            </a:r>
          </a:p>
          <a:p>
            <a:pPr marL="514350" indent="-514350">
              <a:buFont typeface="+mj-lt"/>
              <a:buAutoNum type="arabicPeriod"/>
            </a:pPr>
            <a:r>
              <a:rPr lang="en-US" sz="1900" dirty="0"/>
              <a:t>Restoration Activities/Practices?</a:t>
            </a:r>
          </a:p>
          <a:p>
            <a:pPr marL="514350" indent="-514350">
              <a:buFont typeface="+mj-lt"/>
              <a:buAutoNum type="arabicPeriod"/>
            </a:pPr>
            <a:r>
              <a:rPr lang="en-US" sz="1900" dirty="0"/>
              <a:t>Management Options</a:t>
            </a:r>
          </a:p>
          <a:p>
            <a:pPr marL="514350" indent="-514350">
              <a:buFont typeface="+mj-lt"/>
              <a:buAutoNum type="arabicPeriod"/>
            </a:pPr>
            <a:r>
              <a:rPr lang="en-US" sz="1900" dirty="0"/>
              <a:t>Implementation</a:t>
            </a:r>
          </a:p>
          <a:p>
            <a:pPr marL="514350" indent="-514350">
              <a:buFont typeface="+mj-lt"/>
              <a:buAutoNum type="arabicPeriod"/>
            </a:pPr>
            <a:endParaRPr lang="en-US" sz="1900" dirty="0"/>
          </a:p>
        </p:txBody>
      </p:sp>
      <p:pic>
        <p:nvPicPr>
          <p:cNvPr id="4" name="Picture 2" descr="Image result for conservation planner">
            <a:extLst>
              <a:ext uri="{FF2B5EF4-FFF2-40B4-BE49-F238E27FC236}">
                <a16:creationId xmlns:a16="http://schemas.microsoft.com/office/drawing/2014/main" id="{0514BBEF-63AD-43C7-AD24-EC535322FD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49" r="23425"/>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7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BF486B-FB74-4CD3-9BC6-E0B317ABEBC1}"/>
              </a:ext>
            </a:extLst>
          </p:cNvPr>
          <p:cNvSpPr>
            <a:spLocks noGrp="1"/>
          </p:cNvSpPr>
          <p:nvPr>
            <p:ph type="title"/>
          </p:nvPr>
        </p:nvSpPr>
        <p:spPr>
          <a:xfrm>
            <a:off x="3766365" y="3812954"/>
            <a:ext cx="4848966" cy="1516014"/>
          </a:xfrm>
        </p:spPr>
        <p:txBody>
          <a:bodyPr vert="horz" lIns="91440" tIns="45720" rIns="91440" bIns="45720" rtlCol="0" anchor="b">
            <a:normAutofit/>
          </a:bodyPr>
          <a:lstStyle/>
          <a:p>
            <a:pPr algn="ctr"/>
            <a:r>
              <a:rPr lang="en-US" sz="4200" kern="1200" dirty="0">
                <a:solidFill>
                  <a:srgbClr val="FFFFFF"/>
                </a:solidFill>
                <a:latin typeface="+mj-lt"/>
                <a:ea typeface="+mj-ea"/>
                <a:cs typeface="+mj-cs"/>
              </a:rPr>
              <a:t>Programs = Tools in the Toolbox</a:t>
            </a:r>
          </a:p>
        </p:txBody>
      </p:sp>
      <p:pic>
        <p:nvPicPr>
          <p:cNvPr id="3074" name="Picture 2" descr="Heavy Hitting Sledge Hammer | Family Handyman">
            <a:extLst>
              <a:ext uri="{FF2B5EF4-FFF2-40B4-BE49-F238E27FC236}">
                <a16:creationId xmlns:a16="http://schemas.microsoft.com/office/drawing/2014/main" id="{05370F33-A4CB-4668-B93F-9699316965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282"/>
          <a:stretch/>
        </p:blipFill>
        <p:spPr bwMode="auto">
          <a:xfrm>
            <a:off x="238226" y="299363"/>
            <a:ext cx="3120339" cy="30081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st Ways To Touch Up Paint | True Value">
            <a:extLst>
              <a:ext uri="{FF2B5EF4-FFF2-40B4-BE49-F238E27FC236}">
                <a16:creationId xmlns:a16="http://schemas.microsoft.com/office/drawing/2014/main" id="{8AE2A893-73A1-4EE2-817F-E4B95BFCAD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741"/>
          <a:stretch/>
        </p:blipFill>
        <p:spPr bwMode="auto">
          <a:xfrm>
            <a:off x="3490722" y="299363"/>
            <a:ext cx="5412813"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78" name="Picture 6" descr="16 Different Types of Hammers and Their Uses - Incubar">
            <a:extLst>
              <a:ext uri="{FF2B5EF4-FFF2-40B4-BE49-F238E27FC236}">
                <a16:creationId xmlns:a16="http://schemas.microsoft.com/office/drawing/2014/main" id="{1FD758E6-6D85-4B13-BCF9-BA71C9769C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09" r="20976" b="-4"/>
          <a:stretch/>
        </p:blipFill>
        <p:spPr bwMode="auto">
          <a:xfrm>
            <a:off x="238226" y="3429001"/>
            <a:ext cx="3120339" cy="310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8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8EE5-C943-498C-9215-673E92CB4F44}"/>
              </a:ext>
            </a:extLst>
          </p:cNvPr>
          <p:cNvSpPr>
            <a:spLocks noGrp="1"/>
          </p:cNvSpPr>
          <p:nvPr>
            <p:ph type="title"/>
          </p:nvPr>
        </p:nvSpPr>
        <p:spPr/>
        <p:txBody>
          <a:bodyPr/>
          <a:lstStyle/>
          <a:p>
            <a:r>
              <a:rPr lang="en-US" dirty="0"/>
              <a:t>The Team</a:t>
            </a:r>
          </a:p>
        </p:txBody>
      </p:sp>
      <p:sp>
        <p:nvSpPr>
          <p:cNvPr id="3" name="Content Placeholder 2">
            <a:extLst>
              <a:ext uri="{FF2B5EF4-FFF2-40B4-BE49-F238E27FC236}">
                <a16:creationId xmlns:a16="http://schemas.microsoft.com/office/drawing/2014/main" id="{CCDA5D3F-5C4B-401F-A029-6942A68EB56C}"/>
              </a:ext>
            </a:extLst>
          </p:cNvPr>
          <p:cNvSpPr>
            <a:spLocks noGrp="1"/>
          </p:cNvSpPr>
          <p:nvPr>
            <p:ph idx="1"/>
          </p:nvPr>
        </p:nvSpPr>
        <p:spPr/>
        <p:txBody>
          <a:bodyPr/>
          <a:lstStyle/>
          <a:p>
            <a:pPr marL="514350" indent="-514350">
              <a:buFont typeface="+mj-lt"/>
              <a:buAutoNum type="arabicPeriod"/>
            </a:pPr>
            <a:r>
              <a:rPr lang="en-US" dirty="0"/>
              <a:t>Decision Makers</a:t>
            </a:r>
          </a:p>
          <a:p>
            <a:pPr lvl="1"/>
            <a:r>
              <a:rPr lang="en-US" dirty="0"/>
              <a:t>Landowners, Producer, Agent/Land Manager</a:t>
            </a:r>
          </a:p>
          <a:p>
            <a:pPr marL="514350" indent="-514350">
              <a:buFont typeface="+mj-lt"/>
              <a:buAutoNum type="arabicPeriod"/>
            </a:pPr>
            <a:r>
              <a:rPr lang="en-US" dirty="0"/>
              <a:t>Users</a:t>
            </a:r>
          </a:p>
          <a:p>
            <a:pPr lvl="1"/>
            <a:r>
              <a:rPr lang="en-US" dirty="0"/>
              <a:t>Leaser, Hunters, Tenants</a:t>
            </a:r>
          </a:p>
          <a:p>
            <a:pPr marL="514350" indent="-514350">
              <a:buFont typeface="+mj-lt"/>
              <a:buAutoNum type="arabicPeriod"/>
            </a:pPr>
            <a:r>
              <a:rPr lang="en-US" dirty="0"/>
              <a:t>Technical Guidance</a:t>
            </a:r>
          </a:p>
          <a:p>
            <a:pPr lvl="1"/>
            <a:r>
              <a:rPr lang="en-US" dirty="0"/>
              <a:t>Consultant, TPWD, NRCS, FWS, Extension</a:t>
            </a:r>
          </a:p>
          <a:p>
            <a:pPr marL="514350" indent="-514350">
              <a:buFont typeface="+mj-lt"/>
              <a:buAutoNum type="arabicPeriod"/>
            </a:pPr>
            <a:r>
              <a:rPr lang="en-US" dirty="0"/>
              <a:t>Program Admin</a:t>
            </a:r>
          </a:p>
          <a:p>
            <a:pPr lvl="1"/>
            <a:r>
              <a:rPr lang="en-US" dirty="0"/>
              <a:t>Farm Service Agency, NRCS, TPWD, Partners</a:t>
            </a:r>
          </a:p>
        </p:txBody>
      </p:sp>
    </p:spTree>
    <p:extLst>
      <p:ext uri="{BB962C8B-B14F-4D97-AF65-F5344CB8AC3E}">
        <p14:creationId xmlns:p14="http://schemas.microsoft.com/office/powerpoint/2010/main" val="1831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8EE5-C943-498C-9215-673E92CB4F44}"/>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CCDA5D3F-5C4B-401F-A029-6942A68EB56C}"/>
              </a:ext>
            </a:extLst>
          </p:cNvPr>
          <p:cNvSpPr>
            <a:spLocks noGrp="1"/>
          </p:cNvSpPr>
          <p:nvPr>
            <p:ph idx="1"/>
          </p:nvPr>
        </p:nvSpPr>
        <p:spPr/>
        <p:txBody>
          <a:bodyPr/>
          <a:lstStyle/>
          <a:p>
            <a:pPr marL="514350" indent="-514350">
              <a:buFont typeface="+mj-lt"/>
              <a:buAutoNum type="arabicPeriod"/>
            </a:pPr>
            <a:r>
              <a:rPr lang="en-US" dirty="0"/>
              <a:t>Site Preparation</a:t>
            </a:r>
          </a:p>
          <a:p>
            <a:pPr marL="514350" indent="-514350">
              <a:buFont typeface="+mj-lt"/>
              <a:buAutoNum type="arabicPeriod"/>
            </a:pPr>
            <a:r>
              <a:rPr lang="en-US" dirty="0"/>
              <a:t>Establishment</a:t>
            </a:r>
          </a:p>
          <a:p>
            <a:pPr marL="514350" indent="-514350">
              <a:buFont typeface="+mj-lt"/>
              <a:buAutoNum type="arabicPeriod"/>
            </a:pPr>
            <a:r>
              <a:rPr lang="en-US" dirty="0"/>
              <a:t>Evaluation</a:t>
            </a:r>
          </a:p>
          <a:p>
            <a:pPr marL="514350" indent="-514350">
              <a:buFont typeface="+mj-lt"/>
              <a:buAutoNum type="arabicPeriod"/>
            </a:pPr>
            <a:r>
              <a:rPr lang="en-US" dirty="0"/>
              <a:t>Early Maintenance/Stabilization</a:t>
            </a:r>
          </a:p>
          <a:p>
            <a:pPr marL="514350" indent="-514350">
              <a:buFont typeface="+mj-lt"/>
              <a:buAutoNum type="arabicPeriod"/>
            </a:pPr>
            <a:endParaRPr lang="en-US" dirty="0"/>
          </a:p>
          <a:p>
            <a:pPr marL="514350" indent="-514350">
              <a:buFont typeface="+mj-lt"/>
              <a:buAutoNum type="arabicPeriod"/>
            </a:pPr>
            <a:r>
              <a:rPr lang="en-US" dirty="0"/>
              <a:t>Management</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405220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8EE5-C943-498C-9215-673E92CB4F44}"/>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CCDA5D3F-5C4B-401F-A029-6942A68EB56C}"/>
              </a:ext>
            </a:extLst>
          </p:cNvPr>
          <p:cNvSpPr>
            <a:spLocks noGrp="1"/>
          </p:cNvSpPr>
          <p:nvPr>
            <p:ph idx="1"/>
          </p:nvPr>
        </p:nvSpPr>
        <p:spPr/>
        <p:txBody>
          <a:bodyPr/>
          <a:lstStyle/>
          <a:p>
            <a:pPr marL="514350" indent="-514350">
              <a:buFont typeface="+mj-lt"/>
              <a:buAutoNum type="arabicPeriod"/>
            </a:pPr>
            <a:r>
              <a:rPr lang="en-US" dirty="0"/>
              <a:t>Condition Assessment</a:t>
            </a:r>
          </a:p>
          <a:p>
            <a:pPr marL="514350" indent="-514350">
              <a:buFont typeface="+mj-lt"/>
              <a:buAutoNum type="arabicPeriod"/>
            </a:pPr>
            <a:r>
              <a:rPr lang="en-US" dirty="0"/>
              <a:t>Management Activities/Practices?</a:t>
            </a:r>
          </a:p>
          <a:p>
            <a:pPr marL="514350" indent="-514350">
              <a:buFont typeface="+mj-lt"/>
              <a:buAutoNum type="arabicPeriod"/>
            </a:pPr>
            <a:r>
              <a:rPr lang="en-US" dirty="0"/>
              <a:t>Implement</a:t>
            </a:r>
          </a:p>
          <a:p>
            <a:pPr marL="514350" indent="-514350">
              <a:buFont typeface="+mj-lt"/>
              <a:buAutoNum type="arabicPeriod"/>
            </a:pPr>
            <a:r>
              <a:rPr lang="en-US" dirty="0"/>
              <a:t>Evaluate</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43631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8EE5-C943-498C-9215-673E92CB4F44}"/>
              </a:ext>
            </a:extLst>
          </p:cNvPr>
          <p:cNvSpPr>
            <a:spLocks noGrp="1"/>
          </p:cNvSpPr>
          <p:nvPr>
            <p:ph type="title"/>
          </p:nvPr>
        </p:nvSpPr>
        <p:spPr/>
        <p:txBody>
          <a:bodyPr/>
          <a:lstStyle/>
          <a:p>
            <a:r>
              <a:rPr lang="en-US" dirty="0"/>
              <a:t>Program Compatibility</a:t>
            </a:r>
          </a:p>
        </p:txBody>
      </p:sp>
      <p:sp>
        <p:nvSpPr>
          <p:cNvPr id="3" name="Content Placeholder 2">
            <a:extLst>
              <a:ext uri="{FF2B5EF4-FFF2-40B4-BE49-F238E27FC236}">
                <a16:creationId xmlns:a16="http://schemas.microsoft.com/office/drawing/2014/main" id="{CCDA5D3F-5C4B-401F-A029-6942A68EB56C}"/>
              </a:ext>
            </a:extLst>
          </p:cNvPr>
          <p:cNvSpPr>
            <a:spLocks noGrp="1"/>
          </p:cNvSpPr>
          <p:nvPr>
            <p:ph idx="1"/>
          </p:nvPr>
        </p:nvSpPr>
        <p:spPr/>
        <p:txBody>
          <a:bodyPr/>
          <a:lstStyle/>
          <a:p>
            <a:pPr marL="514350" indent="-514350">
              <a:buFont typeface="+mj-lt"/>
              <a:buAutoNum type="arabicPeriod"/>
            </a:pPr>
            <a:r>
              <a:rPr lang="en-US" dirty="0"/>
              <a:t>Participant Eligibility</a:t>
            </a:r>
          </a:p>
          <a:p>
            <a:pPr marL="514350" indent="-514350">
              <a:buFont typeface="+mj-lt"/>
              <a:buAutoNum type="arabicPeriod"/>
            </a:pPr>
            <a:r>
              <a:rPr lang="en-US" dirty="0"/>
              <a:t>Land Eligibility</a:t>
            </a:r>
          </a:p>
          <a:p>
            <a:pPr marL="514350" indent="-514350">
              <a:buFont typeface="+mj-lt"/>
              <a:buAutoNum type="arabicPeriod"/>
            </a:pPr>
            <a:r>
              <a:rPr lang="en-US" dirty="0"/>
              <a:t>Participant Goals vs Program Goals</a:t>
            </a:r>
          </a:p>
          <a:p>
            <a:pPr marL="514350" indent="-514350">
              <a:buFont typeface="+mj-lt"/>
              <a:buAutoNum type="arabicPeriod"/>
            </a:pPr>
            <a:r>
              <a:rPr lang="en-US" dirty="0"/>
              <a:t>Ease of Use</a:t>
            </a:r>
          </a:p>
          <a:p>
            <a:pPr marL="514350" indent="-514350">
              <a:buFont typeface="+mj-lt"/>
              <a:buAutoNum type="arabicPeriod"/>
            </a:pPr>
            <a:r>
              <a:rPr lang="en-US" dirty="0"/>
              <a:t>Program Specs vs Participant Goals/Limitations</a:t>
            </a:r>
          </a:p>
          <a:p>
            <a:pPr marL="514350" indent="-514350">
              <a:buFont typeface="+mj-lt"/>
              <a:buAutoNum type="arabicPeriod"/>
            </a:pPr>
            <a:r>
              <a:rPr lang="en-US" dirty="0"/>
              <a:t>Incentives Provided</a:t>
            </a:r>
          </a:p>
          <a:p>
            <a:pPr marL="514350" indent="-514350">
              <a:buFont typeface="+mj-lt"/>
              <a:buAutoNum type="arabicPeriod"/>
            </a:pPr>
            <a:r>
              <a:rPr lang="en-US" dirty="0"/>
              <a:t>Commitment</a:t>
            </a:r>
          </a:p>
          <a:p>
            <a:pPr marL="514350" indent="-514350">
              <a:buFont typeface="+mj-lt"/>
              <a:buAutoNum type="arabicPeriod"/>
            </a:pPr>
            <a:r>
              <a:rPr lang="en-US" dirty="0"/>
              <a:t>Implementation Timeline</a:t>
            </a:r>
          </a:p>
          <a:p>
            <a:pPr marL="514350" indent="-514350">
              <a:buFont typeface="+mj-lt"/>
              <a:buAutoNum type="arabicPeriod"/>
            </a:pPr>
            <a:endParaRPr lang="en-US" dirty="0"/>
          </a:p>
        </p:txBody>
      </p:sp>
    </p:spTree>
    <p:extLst>
      <p:ext uri="{BB962C8B-B14F-4D97-AF65-F5344CB8AC3E}">
        <p14:creationId xmlns:p14="http://schemas.microsoft.com/office/powerpoint/2010/main" val="79885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14EE95B3-4613-4459-AA2A-0BCD1B7ABB55}"/>
              </a:ext>
            </a:extLst>
          </p:cNvPr>
          <p:cNvPicPr>
            <a:picLocks noChangeAspect="1"/>
          </p:cNvPicPr>
          <p:nvPr/>
        </p:nvPicPr>
        <p:blipFill rotWithShape="1">
          <a:blip r:embed="rId2">
            <a:extLst>
              <a:ext uri="{28A0092B-C50C-407E-A947-70E740481C1C}">
                <a14:useLocalDpi xmlns:a14="http://schemas.microsoft.com/office/drawing/2010/main" val="0"/>
              </a:ext>
            </a:extLst>
          </a:blip>
          <a:srcRect l="8600" t="982" r="7747"/>
          <a:stretch/>
        </p:blipFill>
        <p:spPr>
          <a:xfrm>
            <a:off x="2960913" y="139337"/>
            <a:ext cx="6183087" cy="6645236"/>
          </a:xfrm>
          <a:prstGeom prst="rect">
            <a:avLst/>
          </a:prstGeom>
        </p:spPr>
      </p:pic>
      <p:sp>
        <p:nvSpPr>
          <p:cNvPr id="7" name="TextBox 6">
            <a:extLst>
              <a:ext uri="{FF2B5EF4-FFF2-40B4-BE49-F238E27FC236}">
                <a16:creationId xmlns:a16="http://schemas.microsoft.com/office/drawing/2014/main" id="{038BC259-E39C-4F9E-9199-8715B6D3F215}"/>
              </a:ext>
            </a:extLst>
          </p:cNvPr>
          <p:cNvSpPr txBox="1"/>
          <p:nvPr/>
        </p:nvSpPr>
        <p:spPr>
          <a:xfrm>
            <a:off x="435427" y="1889758"/>
            <a:ext cx="3901442" cy="1754326"/>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Your Local TPWD Biologist</a:t>
            </a:r>
          </a:p>
          <a:p>
            <a:endParaRPr lang="en-US" dirty="0">
              <a:solidFill>
                <a:prstClr val="black"/>
              </a:solidFill>
              <a:latin typeface="Book Antiqua"/>
            </a:endParaRPr>
          </a:p>
          <a:p>
            <a:r>
              <a:rPr lang="en-US" dirty="0">
                <a:solidFill>
                  <a:prstClr val="black"/>
                </a:solidFill>
                <a:latin typeface="Book Antiqua"/>
              </a:rPr>
              <a:t>Program Admin:</a:t>
            </a:r>
          </a:p>
          <a:p>
            <a:r>
              <a:rPr lang="en-US" dirty="0">
                <a:solidFill>
                  <a:prstClr val="black"/>
                </a:solidFill>
                <a:latin typeface="Book Antiqua"/>
              </a:rPr>
              <a:t>Tim Siegmund, TPWD</a:t>
            </a:r>
          </a:p>
          <a:p>
            <a:r>
              <a:rPr lang="en-US" dirty="0">
                <a:solidFill>
                  <a:prstClr val="black"/>
                </a:solidFill>
                <a:latin typeface="Book Antiqua"/>
              </a:rPr>
              <a:t>903-426-1834</a:t>
            </a:r>
          </a:p>
          <a:p>
            <a:r>
              <a:rPr lang="en-US" dirty="0">
                <a:solidFill>
                  <a:prstClr val="black"/>
                </a:solidFill>
                <a:latin typeface="Book Antiqua"/>
              </a:rPr>
              <a:t>Tim.siegmund@tpwd.texas.gov</a:t>
            </a:r>
          </a:p>
        </p:txBody>
      </p:sp>
      <p:sp>
        <p:nvSpPr>
          <p:cNvPr id="8" name="TextBox 7">
            <a:extLst>
              <a:ext uri="{FF2B5EF4-FFF2-40B4-BE49-F238E27FC236}">
                <a16:creationId xmlns:a16="http://schemas.microsoft.com/office/drawing/2014/main" id="{6B0A59C4-EB35-47AA-8FE6-19007AFB00A8}"/>
              </a:ext>
            </a:extLst>
          </p:cNvPr>
          <p:cNvSpPr txBox="1"/>
          <p:nvPr/>
        </p:nvSpPr>
        <p:spPr>
          <a:xfrm>
            <a:off x="435427" y="5117507"/>
            <a:ext cx="3901442" cy="1477328"/>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pPr marL="285750" indent="-285750">
              <a:buFontTx/>
              <a:buChar char="-"/>
            </a:pPr>
            <a:r>
              <a:rPr lang="en-US" dirty="0">
                <a:solidFill>
                  <a:prstClr val="black"/>
                </a:solidFill>
                <a:latin typeface="Book Antiqua"/>
              </a:rPr>
              <a:t>Converting exotic pasture or cropland back to native cover</a:t>
            </a:r>
          </a:p>
          <a:p>
            <a:pPr marL="285750" indent="-285750">
              <a:buFontTx/>
              <a:buChar char="-"/>
            </a:pPr>
            <a:r>
              <a:rPr lang="en-US" dirty="0">
                <a:solidFill>
                  <a:prstClr val="black"/>
                </a:solidFill>
                <a:latin typeface="Book Antiqua"/>
              </a:rPr>
              <a:t>Herbicide/Seed/Equipment provided</a:t>
            </a:r>
          </a:p>
        </p:txBody>
      </p:sp>
    </p:spTree>
    <p:extLst>
      <p:ext uri="{BB962C8B-B14F-4D97-AF65-F5344CB8AC3E}">
        <p14:creationId xmlns:p14="http://schemas.microsoft.com/office/powerpoint/2010/main" val="69097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E1E262-3FBF-46DF-8F10-94F32124335C}"/>
              </a:ext>
            </a:extLst>
          </p:cNvPr>
          <p:cNvSpPr txBox="1"/>
          <p:nvPr/>
        </p:nvSpPr>
        <p:spPr>
          <a:xfrm>
            <a:off x="4663440" y="85860"/>
            <a:ext cx="4441371" cy="1477328"/>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Contact: </a:t>
            </a:r>
            <a:r>
              <a:rPr lang="en-US" u="sng" dirty="0">
                <a:solidFill>
                  <a:prstClr val="black"/>
                </a:solidFill>
                <a:latin typeface="Book Antiqua"/>
              </a:rPr>
              <a:t>Your Local USDA Service Center</a:t>
            </a:r>
          </a:p>
          <a:p>
            <a:r>
              <a:rPr lang="en-US" dirty="0">
                <a:solidFill>
                  <a:prstClr val="black"/>
                </a:solidFill>
                <a:latin typeface="Book Antiqua"/>
              </a:rPr>
              <a:t>		or</a:t>
            </a:r>
          </a:p>
          <a:p>
            <a:r>
              <a:rPr lang="en-US" dirty="0">
                <a:solidFill>
                  <a:prstClr val="black"/>
                </a:solidFill>
                <a:latin typeface="Book Antiqua"/>
              </a:rPr>
              <a:t>Will Newman, TPWD</a:t>
            </a:r>
          </a:p>
          <a:p>
            <a:r>
              <a:rPr lang="en-US" dirty="0">
                <a:solidFill>
                  <a:prstClr val="black"/>
                </a:solidFill>
                <a:latin typeface="Book Antiqua"/>
              </a:rPr>
              <a:t>254-718-7684</a:t>
            </a:r>
          </a:p>
          <a:p>
            <a:r>
              <a:rPr lang="en-US" dirty="0">
                <a:solidFill>
                  <a:prstClr val="black"/>
                </a:solidFill>
                <a:latin typeface="Book Antiqua"/>
              </a:rPr>
              <a:t>William.Newman@tpwd.texas.gov </a:t>
            </a:r>
          </a:p>
        </p:txBody>
      </p:sp>
      <p:sp>
        <p:nvSpPr>
          <p:cNvPr id="5" name="TextBox 4">
            <a:extLst>
              <a:ext uri="{FF2B5EF4-FFF2-40B4-BE49-F238E27FC236}">
                <a16:creationId xmlns:a16="http://schemas.microsoft.com/office/drawing/2014/main" id="{FA8AE0A9-51AE-4C6A-8726-86108B394191}"/>
              </a:ext>
            </a:extLst>
          </p:cNvPr>
          <p:cNvSpPr txBox="1"/>
          <p:nvPr/>
        </p:nvSpPr>
        <p:spPr>
          <a:xfrm>
            <a:off x="4865912" y="1720840"/>
            <a:ext cx="4114801" cy="3970318"/>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Book Antiqua"/>
              </a:rPr>
              <a:t>Most Effective For:</a:t>
            </a:r>
          </a:p>
          <a:p>
            <a:endParaRPr lang="en-US" dirty="0">
              <a:solidFill>
                <a:prstClr val="black"/>
              </a:solidFill>
              <a:latin typeface="Book Antiqua"/>
            </a:endParaRPr>
          </a:p>
          <a:p>
            <a:pPr marL="285750" indent="-285750">
              <a:buFontTx/>
              <a:buChar char="-"/>
            </a:pPr>
            <a:r>
              <a:rPr lang="en-US" dirty="0">
                <a:solidFill>
                  <a:prstClr val="black"/>
                </a:solidFill>
                <a:latin typeface="Book Antiqua"/>
              </a:rPr>
              <a:t>Financial incentives to help pay for conservation practices on ag production land</a:t>
            </a:r>
          </a:p>
          <a:p>
            <a:pPr marL="285750" indent="-285750">
              <a:buFontTx/>
              <a:buChar char="-"/>
            </a:pPr>
            <a:endParaRPr lang="en-US" dirty="0">
              <a:solidFill>
                <a:prstClr val="black"/>
              </a:solidFill>
              <a:latin typeface="Book Antiqua"/>
            </a:endParaRPr>
          </a:p>
          <a:p>
            <a:pPr marL="285750" indent="-285750">
              <a:buFontTx/>
              <a:buChar char="-"/>
            </a:pPr>
            <a:r>
              <a:rPr lang="en-US" dirty="0">
                <a:solidFill>
                  <a:prstClr val="black"/>
                </a:solidFill>
                <a:latin typeface="Book Antiqua"/>
              </a:rPr>
              <a:t>Whole Plan </a:t>
            </a:r>
          </a:p>
          <a:p>
            <a:r>
              <a:rPr lang="en-US" dirty="0">
                <a:solidFill>
                  <a:prstClr val="black"/>
                </a:solidFill>
                <a:latin typeface="Book Antiqua"/>
              </a:rPr>
              <a:t>	</a:t>
            </a:r>
            <a:r>
              <a:rPr lang="en-US" u="sng" dirty="0">
                <a:solidFill>
                  <a:prstClr val="black"/>
                </a:solidFill>
                <a:latin typeface="Book Antiqua"/>
              </a:rPr>
              <a:t>or</a:t>
            </a:r>
            <a:endParaRPr lang="en-US" dirty="0">
              <a:solidFill>
                <a:prstClr val="black"/>
              </a:solidFill>
              <a:latin typeface="Book Antiqua"/>
            </a:endParaRPr>
          </a:p>
          <a:p>
            <a:pPr marL="285750" indent="-285750">
              <a:buFontTx/>
              <a:buChar char="-"/>
            </a:pPr>
            <a:r>
              <a:rPr lang="en-US" dirty="0">
                <a:solidFill>
                  <a:prstClr val="black"/>
                </a:solidFill>
                <a:latin typeface="Book Antiqua"/>
              </a:rPr>
              <a:t>Site Prep</a:t>
            </a:r>
          </a:p>
          <a:p>
            <a:pPr marL="285750" indent="-285750">
              <a:buFontTx/>
              <a:buChar char="-"/>
            </a:pPr>
            <a:r>
              <a:rPr lang="en-US" dirty="0">
                <a:solidFill>
                  <a:prstClr val="black"/>
                </a:solidFill>
                <a:latin typeface="Book Antiqua"/>
              </a:rPr>
              <a:t>Establishment</a:t>
            </a:r>
          </a:p>
          <a:p>
            <a:pPr marL="285750" indent="-285750">
              <a:buFontTx/>
              <a:buChar char="-"/>
            </a:pPr>
            <a:r>
              <a:rPr lang="en-US" dirty="0">
                <a:solidFill>
                  <a:prstClr val="black"/>
                </a:solidFill>
                <a:latin typeface="Book Antiqua"/>
              </a:rPr>
              <a:t>Production Infrastructure</a:t>
            </a:r>
          </a:p>
          <a:p>
            <a:pPr marL="285750" indent="-285750">
              <a:buFontTx/>
              <a:buChar char="-"/>
            </a:pPr>
            <a:r>
              <a:rPr lang="en-US" dirty="0">
                <a:solidFill>
                  <a:prstClr val="black"/>
                </a:solidFill>
                <a:latin typeface="Book Antiqua"/>
              </a:rPr>
              <a:t>Management Practices</a:t>
            </a:r>
          </a:p>
          <a:p>
            <a:pPr marL="285750" indent="-285750">
              <a:buFontTx/>
              <a:buChar char="-"/>
            </a:pPr>
            <a:endParaRPr lang="en-US" dirty="0">
              <a:solidFill>
                <a:prstClr val="black"/>
              </a:solidFill>
              <a:latin typeface="Book Antiqua"/>
            </a:endParaRPr>
          </a:p>
          <a:p>
            <a:r>
              <a:rPr lang="en-US" dirty="0">
                <a:solidFill>
                  <a:prstClr val="black"/>
                </a:solidFill>
                <a:latin typeface="Book Antiqua"/>
              </a:rPr>
              <a:t>Special Initiatives and Funding Pools</a:t>
            </a:r>
          </a:p>
        </p:txBody>
      </p:sp>
      <p:pic>
        <p:nvPicPr>
          <p:cNvPr id="2050" name="Picture 2" descr="Image result for eqip">
            <a:extLst>
              <a:ext uri="{FF2B5EF4-FFF2-40B4-BE49-F238E27FC236}">
                <a16:creationId xmlns:a16="http://schemas.microsoft.com/office/drawing/2014/main" id="{47ABF595-4D7E-4183-9FD9-EE815D976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9566" cy="31263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F84776-488B-484C-BAC7-085F64341F1A}"/>
              </a:ext>
            </a:extLst>
          </p:cNvPr>
          <p:cNvSpPr txBox="1"/>
          <p:nvPr/>
        </p:nvSpPr>
        <p:spPr>
          <a:xfrm>
            <a:off x="309154" y="3296920"/>
            <a:ext cx="4380412" cy="3323987"/>
          </a:xfrm>
          <a:prstGeom prst="rect">
            <a:avLst/>
          </a:prstGeom>
          <a:solidFill>
            <a:schemeClr val="bg1"/>
          </a:solidFill>
          <a:ln>
            <a:solidFill>
              <a:schemeClr val="tx1"/>
            </a:solidFill>
          </a:ln>
        </p:spPr>
        <p:txBody>
          <a:bodyPr wrap="square" rtlCol="0">
            <a:spAutoFit/>
          </a:bodyPr>
          <a:lstStyle/>
          <a:p>
            <a:pPr>
              <a:spcAft>
                <a:spcPts val="600"/>
              </a:spcAft>
            </a:pPr>
            <a:r>
              <a:rPr lang="en-US" dirty="0">
                <a:solidFill>
                  <a:prstClr val="black"/>
                </a:solidFill>
                <a:latin typeface="Book Antiqua"/>
              </a:rPr>
              <a:t>-Available anywhere in Texas</a:t>
            </a:r>
          </a:p>
          <a:p>
            <a:pPr>
              <a:spcAft>
                <a:spcPts val="600"/>
              </a:spcAft>
            </a:pPr>
            <a:r>
              <a:rPr lang="en-US" dirty="0">
                <a:solidFill>
                  <a:prstClr val="black"/>
                </a:solidFill>
                <a:latin typeface="Book Antiqua"/>
              </a:rPr>
              <a:t>-Registration as a USDA cooperator is required</a:t>
            </a:r>
          </a:p>
          <a:p>
            <a:pPr>
              <a:spcAft>
                <a:spcPts val="600"/>
              </a:spcAft>
            </a:pPr>
            <a:r>
              <a:rPr lang="en-US" dirty="0">
                <a:solidFill>
                  <a:prstClr val="black"/>
                </a:solidFill>
                <a:latin typeface="Book Antiqua"/>
              </a:rPr>
              <a:t>-Competitive ranking process </a:t>
            </a:r>
          </a:p>
          <a:p>
            <a:pPr>
              <a:spcAft>
                <a:spcPts val="600"/>
              </a:spcAft>
            </a:pPr>
            <a:r>
              <a:rPr lang="en-US" dirty="0">
                <a:solidFill>
                  <a:prstClr val="black"/>
                </a:solidFill>
                <a:latin typeface="Book Antiqua"/>
              </a:rPr>
              <a:t>-</a:t>
            </a:r>
            <a:r>
              <a:rPr lang="en-US" b="1" u="sng" dirty="0">
                <a:solidFill>
                  <a:prstClr val="black"/>
                </a:solidFill>
                <a:latin typeface="Book Antiqua"/>
              </a:rPr>
              <a:t>Local Working Groups </a:t>
            </a:r>
            <a:r>
              <a:rPr lang="en-US" dirty="0">
                <a:solidFill>
                  <a:prstClr val="black"/>
                </a:solidFill>
                <a:latin typeface="Book Antiqua"/>
              </a:rPr>
              <a:t>determine ranking priorities</a:t>
            </a:r>
          </a:p>
          <a:p>
            <a:pPr>
              <a:spcAft>
                <a:spcPts val="600"/>
              </a:spcAft>
            </a:pPr>
            <a:r>
              <a:rPr lang="en-US" dirty="0">
                <a:solidFill>
                  <a:prstClr val="black"/>
                </a:solidFill>
                <a:latin typeface="Book Antiqua"/>
              </a:rPr>
              <a:t>-Landowner/Producer goals lead planning process</a:t>
            </a:r>
          </a:p>
          <a:p>
            <a:pPr>
              <a:spcAft>
                <a:spcPts val="600"/>
              </a:spcAft>
            </a:pPr>
            <a:r>
              <a:rPr lang="en-US" dirty="0">
                <a:solidFill>
                  <a:prstClr val="black"/>
                </a:solidFill>
                <a:latin typeface="Book Antiqua"/>
              </a:rPr>
              <a:t>-Wide range of practices available</a:t>
            </a:r>
          </a:p>
          <a:p>
            <a:pPr>
              <a:spcAft>
                <a:spcPts val="600"/>
              </a:spcAft>
            </a:pPr>
            <a:r>
              <a:rPr lang="en-US" dirty="0">
                <a:solidFill>
                  <a:prstClr val="black"/>
                </a:solidFill>
                <a:latin typeface="Book Antiqua"/>
              </a:rPr>
              <a:t>-Must follow USDA specifications</a:t>
            </a:r>
          </a:p>
        </p:txBody>
      </p:sp>
      <p:sp>
        <p:nvSpPr>
          <p:cNvPr id="7" name="TextBox 6">
            <a:extLst>
              <a:ext uri="{FF2B5EF4-FFF2-40B4-BE49-F238E27FC236}">
                <a16:creationId xmlns:a16="http://schemas.microsoft.com/office/drawing/2014/main" id="{F5297EBA-8CD9-4308-8EC2-30B4D1099960}"/>
              </a:ext>
            </a:extLst>
          </p:cNvPr>
          <p:cNvSpPr txBox="1"/>
          <p:nvPr/>
        </p:nvSpPr>
        <p:spPr>
          <a:xfrm>
            <a:off x="4865913" y="6251575"/>
            <a:ext cx="4114801" cy="369332"/>
          </a:xfrm>
          <a:prstGeom prst="rect">
            <a:avLst/>
          </a:prstGeom>
          <a:solidFill>
            <a:schemeClr val="accent1"/>
          </a:solidFill>
          <a:ln>
            <a:noFill/>
          </a:ln>
        </p:spPr>
        <p:txBody>
          <a:bodyPr wrap="square" rtlCol="0">
            <a:spAutoFit/>
          </a:bodyPr>
          <a:lstStyle/>
          <a:p>
            <a:r>
              <a:rPr lang="en-US" dirty="0">
                <a:solidFill>
                  <a:schemeClr val="bg1"/>
                </a:solidFill>
                <a:latin typeface="Book Antiqua"/>
              </a:rPr>
              <a:t>&gt;$110 million spent in Texas annually!</a:t>
            </a:r>
          </a:p>
        </p:txBody>
      </p:sp>
    </p:spTree>
    <p:extLst>
      <p:ext uri="{BB962C8B-B14F-4D97-AF65-F5344CB8AC3E}">
        <p14:creationId xmlns:p14="http://schemas.microsoft.com/office/powerpoint/2010/main" val="36118184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0F695066560445991E01D23B972C0C" ma:contentTypeVersion="10" ma:contentTypeDescription="Create a new document." ma:contentTypeScope="" ma:versionID="07a9a93a28ae2c89b15eb910ebdba62b">
  <xsd:schema xmlns:xsd="http://www.w3.org/2001/XMLSchema" xmlns:xs="http://www.w3.org/2001/XMLSchema" xmlns:p="http://schemas.microsoft.com/office/2006/metadata/properties" xmlns:ns2="629b9a6f-76c3-4d7b-9f94-5d525c8d8030" targetNamespace="http://schemas.microsoft.com/office/2006/metadata/properties" ma:root="true" ma:fieldsID="a5f95e8f7f77eb961a3e11a1a1326e09" ns2:_="">
    <xsd:import namespace="629b9a6f-76c3-4d7b-9f94-5d525c8d8030"/>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9b9a6f-76c3-4d7b-9f94-5d525c8d803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d3ec5fc-e53c-44b8-a5cd-ce895a24db67"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9b9a6f-76c3-4d7b-9f94-5d525c8d80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A25D7E-936C-420A-B2C5-1A4EBAD2C7ED}"/>
</file>

<file path=customXml/itemProps2.xml><?xml version="1.0" encoding="utf-8"?>
<ds:datastoreItem xmlns:ds="http://schemas.openxmlformats.org/officeDocument/2006/customXml" ds:itemID="{C4103FDC-06CF-475D-B27F-8EBE2A255DC5}"/>
</file>

<file path=customXml/itemProps3.xml><?xml version="1.0" encoding="utf-8"?>
<ds:datastoreItem xmlns:ds="http://schemas.openxmlformats.org/officeDocument/2006/customXml" ds:itemID="{5436EB78-CAB5-4AD5-906F-68BDC3C1C835}"/>
</file>

<file path=docProps/app.xml><?xml version="1.0" encoding="utf-8"?>
<Properties xmlns="http://schemas.openxmlformats.org/officeDocument/2006/extended-properties" xmlns:vt="http://schemas.openxmlformats.org/officeDocument/2006/docPropsVTypes">
  <Template>Office Theme</Template>
  <TotalTime>6315</TotalTime>
  <Words>958</Words>
  <Application>Microsoft Office PowerPoint</Application>
  <PresentationFormat>On-screen Show (4:3)</PresentationFormat>
  <Paragraphs>171</Paragraphs>
  <Slides>19</Slides>
  <Notes>5</Notes>
  <HiddenSlides>3</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Book Antiqua</vt:lpstr>
      <vt:lpstr>Calibri</vt:lpstr>
      <vt:lpstr>Calibri Light</vt:lpstr>
      <vt:lpstr>Office Theme</vt:lpstr>
      <vt:lpstr>Acrobat Document</vt:lpstr>
      <vt:lpstr>Prairie Restoration Funding and Programs</vt:lpstr>
      <vt:lpstr>The Plan</vt:lpstr>
      <vt:lpstr>Programs = Tools in the Toolbox</vt:lpstr>
      <vt:lpstr>The Team</vt:lpstr>
      <vt:lpstr>Implementation</vt:lpstr>
      <vt:lpstr>Management</vt:lpstr>
      <vt:lpstr>Program Compatibility</vt:lpstr>
      <vt:lpstr>PowerPoint Presentation</vt:lpstr>
      <vt:lpstr>PowerPoint Presentation</vt:lpstr>
      <vt:lpstr>PowerPoint Presentation</vt:lpstr>
      <vt:lpstr>PowerPoint Presentation</vt:lpstr>
      <vt:lpstr>PowerPoint Presentation</vt:lpstr>
      <vt:lpstr>PowerPoint Presentation</vt:lpstr>
      <vt:lpstr>Grassland Restoration Incentives Program (GRIP)</vt:lpstr>
      <vt:lpstr>Coastal - Grassland Restoration Incentives Program (C-GRIP)</vt:lpstr>
      <vt:lpstr>Grasslands Conservation Reserve Program (Grasslands CRP)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Newman</dc:creator>
  <cp:lastModifiedBy>William Newman</cp:lastModifiedBy>
  <cp:revision>46</cp:revision>
  <dcterms:created xsi:type="dcterms:W3CDTF">2020-02-27T18:36:58Z</dcterms:created>
  <dcterms:modified xsi:type="dcterms:W3CDTF">2022-04-21T13:17:06Z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0x0101003E0F695066560445991E01D23B972C0C</vt:lpwstr>
  </property>
</Properties>
</file>