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72" r:id="rId4"/>
    <p:sldId id="259" r:id="rId5"/>
    <p:sldId id="263" r:id="rId6"/>
    <p:sldId id="273" r:id="rId7"/>
    <p:sldId id="261" r:id="rId8"/>
    <p:sldId id="277" r:id="rId9"/>
    <p:sldId id="260" r:id="rId10"/>
    <p:sldId id="274" r:id="rId11"/>
    <p:sldId id="265" r:id="rId12"/>
    <p:sldId id="275" r:id="rId13"/>
    <p:sldId id="266" r:id="rId14"/>
    <p:sldId id="267" r:id="rId15"/>
    <p:sldId id="268" r:id="rId16"/>
    <p:sldId id="269" r:id="rId17"/>
    <p:sldId id="270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10FFF0-EF78-4CBB-BEDD-C993CC721205}" v="8" dt="2025-04-04T18:26:10.7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A8226-E03D-4241-9205-3C53C79ED07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B0729-C8C4-4F58-88F3-509E1FE3D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73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understand that implementing habitat practices on your property is expensive. These programs exist to help offset costs and offer an incentive to make the land better for wildlife</a:t>
            </a:r>
          </a:p>
          <a:p>
            <a:r>
              <a:rPr lang="en-US" dirty="0"/>
              <a:t>GRIP since 2013 and C-GRIP since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B0729-C8C4-4F58-88F3-509E1FE3DB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75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Minimum </a:t>
            </a:r>
            <a:r>
              <a:rPr lang="en-US" dirty="0" err="1"/>
              <a:t>trmt</a:t>
            </a:r>
            <a:r>
              <a:rPr lang="en-US" dirty="0"/>
              <a:t> area- 25 ac GRIP- landholding of at least 50 ac</a:t>
            </a:r>
          </a:p>
          <a:p>
            <a:r>
              <a:rPr lang="en-US" dirty="0"/>
              <a:t>We ask that you allow vegetation and bird data to be collected on your property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B0729-C8C4-4F58-88F3-509E1FE3DB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19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7B0729-C8C4-4F58-88F3-509E1FE3D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60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Second photo shows distinct line of treated vs non-treated huisache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B0729-C8C4-4F58-88F3-509E1FE3DB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89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6965A-C37A-B2D7-2EBE-5CE122143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9753A2-4576-ACB0-26CC-4594A81528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A90991-B32A-DF74-434B-70F48083E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IPT of huisache (first photo) and KR/ rose (second photo)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9F18C-3D75-BF53-A30C-6413E2E5C3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7B0729-C8C4-4F58-88F3-509E1FE3D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911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Huisache infestation. Grubber used for larger plants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B0729-C8C4-4F58-88F3-509E1FE3DB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32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We’d much rather see the land look like the second photo rather than the first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B0729-C8C4-4F58-88F3-509E1FE3DB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47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DE93B-74FD-40C5-9621-D8BAFD7C57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2FDBC2-6EE9-4BED-93D3-4991B8B4E1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5BF7-2A92-4F50-B51D-27BF4B041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4448-79F2-468C-9AB6-081DE1D13D1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F64D7-BB9C-4196-9C07-D6AC09583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91C93-F60E-45E0-B90B-5158D37E3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90A6-BC8D-442B-BAC3-5531094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11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7F396-5F6A-43E2-A063-9F60FF8B9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0FDCEE-F514-4930-AFFF-4CF03EF60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D1A70-E584-4981-816A-DDD400A5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4448-79F2-468C-9AB6-081DE1D13D1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D4431-B056-4039-A369-F7264160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5748E-7C6C-4748-9FA3-A5AD9CA35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90A6-BC8D-442B-BAC3-5531094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6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4C96BD-2E78-434D-9870-BEDB45571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7CC189-37BC-4E41-BF3A-7F20F0CF1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F3A17-442D-4A86-9CA8-DAF8B172E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4448-79F2-468C-9AB6-081DE1D13D1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CAAB3-A67C-4664-8B38-ABB49EB29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73820-FBF2-4E7E-A435-D4609751D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90A6-BC8D-442B-BAC3-5531094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8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FD62A-FF25-4A63-81CC-54B6F2B11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39E29-AA37-44FF-BEA1-481B9B0E0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672AF-7584-42B1-BD63-66F4561B1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4448-79F2-468C-9AB6-081DE1D13D1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B410C-8253-49BF-A02C-284F2311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3CA4D-2DCC-4F86-B8E9-DD93CFED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90A6-BC8D-442B-BAC3-5531094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1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17208-0B2D-4578-8FD1-ABCAFD270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764B1-760C-4372-9932-3865F3B84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1013A-4516-4B2F-9340-2FA47181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4448-79F2-468C-9AB6-081DE1D13D1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81218-FF73-47B5-A6DC-FCD513101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820A2-A7BE-4786-99AE-E75CD179A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90A6-BC8D-442B-BAC3-5531094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48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8762E-390C-455C-A486-8A0946C22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5CA1A-1915-4FDC-BF41-011A00B1D2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08B65B-02B8-45CF-A4EB-44804F664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731BC-88FE-44B1-89E0-E0B3AC955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4448-79F2-468C-9AB6-081DE1D13D1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2CF01-23E0-4383-B9D0-1A1BAB1ED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8FA7B-1465-4BA5-BD4E-2C02DBFC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90A6-BC8D-442B-BAC3-5531094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18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0CD8C-F309-49A4-8CA6-7A957EC7D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39A76-99E5-45C5-B3C4-EBC0A5370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AE461E-DEAE-4AA6-A17D-4329070E2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0FEF04-2466-4BE9-BE66-6207B46671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6F5605-0E6B-44D9-BF4E-FC73BF5872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8E78E3-7082-4CEA-B051-B7A8FD5AF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4448-79F2-468C-9AB6-081DE1D13D1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E206BD-1E1B-44A1-826E-63941CFE5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240DAD-15C6-489E-A6B5-3FFDA8784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90A6-BC8D-442B-BAC3-5531094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03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D63B9-0EED-4B01-8EDC-04733507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202A59-8A8B-4337-99EC-6413D22E7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4448-79F2-468C-9AB6-081DE1D13D1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A058F7-03BE-4927-8C9D-2597ADDAE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42A54-121A-4D88-BF7E-9EECB1C2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90A6-BC8D-442B-BAC3-5531094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37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9E2BBD-B4EA-4460-B7DB-1979EDC6E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4448-79F2-468C-9AB6-081DE1D13D1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CF2D43-7D7E-48CF-842E-C2815EE03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AD9E0-F49A-42CD-BE27-E7DFE42C5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90A6-BC8D-442B-BAC3-5531094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28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476B7-B49B-4868-9D74-1FA2661CE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C6DFE-F8CD-409C-8FE5-DBA3E3BC8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D0BBD-7A7D-4AC4-9FE4-A88C71DF0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03924-972C-4DD0-A3CA-921E0FAB5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4448-79F2-468C-9AB6-081DE1D13D1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3A844-67A8-4CCD-83C1-BBD0234E5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3F117D-CEE5-41BF-B4A1-2296647AA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90A6-BC8D-442B-BAC3-5531094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76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D1D4B-15F6-44AD-8421-896F23C0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C99CAA-B774-4D05-B4BB-4D460F35F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C3CAC-E73B-45F2-A02D-1DD2C84F3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F709AC-9D8C-442F-8355-741630295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4448-79F2-468C-9AB6-081DE1D13D1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55CA9-FD8C-4A24-A172-1B4A98C7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2ACB59-FDDA-4F32-A684-4A20ECA41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90A6-BC8D-442B-BAC3-5531094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16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E38B17-B3AE-4731-A4D0-66943E447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E2327-496E-4A05-A852-B9BE42359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24407-9F1E-444C-BF8F-0AB78DDABE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34448-79F2-468C-9AB6-081DE1D13D1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B7724-7A55-4044-A586-8EAE80207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3A060-81A5-435F-B3B9-97BA1AD23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790A6-BC8D-442B-BAC3-55310940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78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6E081-5460-4991-8E17-7C73F16A0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Coastal Grassland Restoration Incentive Program: C-GRIP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51F9E6-5ACF-41B2-AF49-A623507772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Shannon Barron</a:t>
            </a:r>
            <a:endParaRPr lang="en-US" dirty="0"/>
          </a:p>
          <a:p>
            <a:r>
              <a:rPr lang="en-US" dirty="0"/>
              <a:t>TPWD Biologist</a:t>
            </a:r>
          </a:p>
          <a:p>
            <a:r>
              <a:rPr lang="en-US" dirty="0"/>
              <a:t>Victoria &amp; Calhoun Counties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7B3DB-69BC-4155-8BF0-EDE055469F01}"/>
              </a:ext>
            </a:extLst>
          </p:cNvPr>
          <p:cNvSpPr txBox="1"/>
          <p:nvPr/>
        </p:nvSpPr>
        <p:spPr>
          <a:xfrm>
            <a:off x="65314" y="6488668"/>
            <a:ext cx="189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©Trey Barron</a:t>
            </a:r>
          </a:p>
        </p:txBody>
      </p:sp>
    </p:spTree>
    <p:extLst>
      <p:ext uri="{BB962C8B-B14F-4D97-AF65-F5344CB8AC3E}">
        <p14:creationId xmlns:p14="http://schemas.microsoft.com/office/powerpoint/2010/main" val="2841126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F7F8C-487D-41C6-871C-B1752D7B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C-GRIP Annual Funding Cycle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97D3C66-72B0-4764-93F8-34D1358B6A15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0" imgH="0" progId="AcroExch.Document.DC">
                  <p:embed/>
                </p:oleObj>
              </mc:Choice>
              <mc:Fallback>
                <p:oleObj name="Acrobat Document" r:id="rId3" imgW="0" imgH="0" progId="AcroExch.Document.DC">
                  <p:embed/>
                  <p:pic>
                    <p:nvPicPr>
                      <p:cNvPr id="5" name="Content Placeholder 4">
                        <a:extLst>
                          <a:ext uri="{FF2B5EF4-FFF2-40B4-BE49-F238E27FC236}">
                            <a16:creationId xmlns:a16="http://schemas.microsoft.com/office/drawing/2014/main" id="{997D3C66-72B0-4764-93F8-34D1358B6A15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838200" y="1825625"/>
                        <a:ext cx="5181600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E8105F-1C50-439C-928D-684FB5241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1960562"/>
            <a:ext cx="5181600" cy="4351338"/>
          </a:xfrm>
        </p:spPr>
        <p:txBody>
          <a:bodyPr/>
          <a:lstStyle/>
          <a:p>
            <a:r>
              <a:rPr lang="en-US" dirty="0"/>
              <a:t>1 September- 31 August</a:t>
            </a:r>
          </a:p>
          <a:p>
            <a:pPr lvl="1"/>
            <a:r>
              <a:rPr lang="en-US" dirty="0"/>
              <a:t>Projects need to be completed by July 15</a:t>
            </a:r>
          </a:p>
          <a:p>
            <a:r>
              <a:rPr lang="en-US" dirty="0"/>
              <a:t>Annual amount for Projects:</a:t>
            </a:r>
          </a:p>
          <a:p>
            <a:pPr marL="0" indent="0">
              <a:buNone/>
            </a:pPr>
            <a:r>
              <a:rPr lang="en-US" dirty="0"/>
              <a:t> ~$222,000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520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567E4-CD96-42B0-907A-E996F9C43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Brush Management – Aerial spraying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A63BDE-BAF5-4A06-9ED0-E81724AE5D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3" y="2058193"/>
            <a:ext cx="5912908" cy="4434681"/>
          </a:xfrm>
          <a:effectLst>
            <a:softEdge rad="63500"/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42EDB70-D570-4A80-AD65-06E3302C64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2127381"/>
            <a:ext cx="5820658" cy="4365494"/>
          </a:xfr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5145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9C8F7E-52F5-723D-9E80-6F5B3F5D1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6EEF8-EFD6-0402-3603-C3AEC95F6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Brush Management – IPT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B00287-57C7-ACDC-4162-2E6A25579A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93" y="2058193"/>
            <a:ext cx="5912908" cy="4434681"/>
          </a:xfrm>
          <a:effectLst>
            <a:softEdge rad="63500"/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D930DF7-3875-604D-5D36-7A07158D9D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9950" y="2058193"/>
            <a:ext cx="5912909" cy="4434682"/>
          </a:xfr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38385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6BC92-F66E-4B93-91CA-0A41605FD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Brush Management- Mechanical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8AD8B5-6062-41F8-BF9F-C3872FBAEF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3" y="2058194"/>
            <a:ext cx="5912907" cy="4434680"/>
          </a:xfrm>
          <a:effectLst>
            <a:softEdge rad="63500"/>
          </a:effectLst>
        </p:spPr>
      </p:pic>
      <p:pic>
        <p:nvPicPr>
          <p:cNvPr id="8" name="Content Placeholder 7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838289C4-E197-4EDD-86D0-85DD391304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3"/>
            <a:ext cx="5912908" cy="4434681"/>
          </a:xfr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61039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CD3670-9B6D-4226-9595-A7462D205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Prescribed Fire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8120ED8-F535-43EB-8EFF-6C879A55C0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482589"/>
            <a:ext cx="3816096" cy="36943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Stack firebreak creation and prescribed fire payment rates</a:t>
            </a:r>
          </a:p>
        </p:txBody>
      </p:sp>
      <p:pic>
        <p:nvPicPr>
          <p:cNvPr id="6" name="Content Placeholder 5" descr="A picture containing outdoor, weapon, plant, spring&#10;&#10;Description automatically generated">
            <a:extLst>
              <a:ext uri="{FF2B5EF4-FFF2-40B4-BE49-F238E27FC236}">
                <a16:creationId xmlns:a16="http://schemas.microsoft.com/office/drawing/2014/main" id="{26BBA7CA-A51A-4E88-844E-1165CCDDD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6" r="-1" b="8272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94D190-DE0D-4873-8F4E-CED9B6E1E8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4" b="17633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1040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6BDDC6E-7486-41AD-BD51-9274FCC85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64" y="4563895"/>
            <a:ext cx="5570071" cy="1777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200" kern="1200" dirty="0">
                <a:latin typeface="+mj-lt"/>
                <a:ea typeface="+mj-ea"/>
                <a:cs typeface="+mj-cs"/>
              </a:rPr>
              <a:t>Promoting healthy grasslands</a:t>
            </a:r>
            <a:br>
              <a:rPr lang="en-US" sz="3100" kern="1200" dirty="0">
                <a:latin typeface="+mj-lt"/>
                <a:ea typeface="+mj-ea"/>
                <a:cs typeface="+mj-cs"/>
              </a:rPr>
            </a:br>
            <a:r>
              <a:rPr lang="en-US" sz="2400" kern="1200" dirty="0">
                <a:latin typeface="+mj-lt"/>
                <a:ea typeface="+mj-ea"/>
                <a:cs typeface="+mj-cs"/>
              </a:rPr>
              <a:t>Prescribed grazing, Cross fencing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93F7E7-0430-4279-A7E9-A1A7585E54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65" b="-2"/>
          <a:stretch/>
        </p:blipFill>
        <p:spPr>
          <a:xfrm>
            <a:off x="6188560" y="74018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3FC9054-B335-4607-B7A8-FC490261A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702"/>
          <a:stretch/>
        </p:blipFill>
        <p:spPr>
          <a:xfrm>
            <a:off x="104773" y="95801"/>
            <a:ext cx="6015565" cy="437561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560E435-CEE0-421E-A4F8-DB49C6238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1776" y="4571423"/>
            <a:ext cx="5208544" cy="177030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7201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B5AE8-D30F-45B4-A9DF-1729B27B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173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Range planting with native seed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B3E86B4-E6ED-4EDE-B1F3-11AF418DE8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0029" y="1240074"/>
            <a:ext cx="6201363" cy="4651021"/>
          </a:xfrm>
          <a:effectLst>
            <a:softEdge rad="31750"/>
          </a:effectLst>
        </p:spPr>
      </p:pic>
      <p:pic>
        <p:nvPicPr>
          <p:cNvPr id="5" name="Picture 4" descr="A truck parked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A5B4EDED-618F-4144-B762-42019B496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346" y="2000833"/>
            <a:ext cx="5331923" cy="399894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896124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8D148B-CA27-4AD0-A28B-45E9F43B4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Native seed drill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45EDF37-137A-4EC4-A256-970045E6A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r="9180"/>
          <a:stretch/>
        </p:blipFill>
        <p:spPr>
          <a:xfrm rot="16200000">
            <a:off x="338450" y="395923"/>
            <a:ext cx="4542536" cy="4167144"/>
          </a:xfrm>
          <a:prstGeom prst="rect">
            <a:avLst/>
          </a:prstGeom>
          <a:effectLst>
            <a:softEdge rad="31750"/>
          </a:effectLst>
          <a:scene3d>
            <a:camera prst="orthographicFront">
              <a:rot lat="0" lon="0" rev="10800000"/>
            </a:camera>
            <a:lightRig rig="threePt" dir="t"/>
          </a:scene3d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tractor in a field&#10;&#10;Description automatically generated with low confidence">
            <a:extLst>
              <a:ext uri="{FF2B5EF4-FFF2-40B4-BE49-F238E27FC236}">
                <a16:creationId xmlns:a16="http://schemas.microsoft.com/office/drawing/2014/main" id="{C69D39D8-8C57-4F45-929B-479E91B87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201" y="822575"/>
            <a:ext cx="7066384" cy="5299788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966736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71EE4-EF24-427C-9205-6C6C1BF13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038E01-DAAB-4A96-A923-D8D8C271A9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51" y="1690688"/>
            <a:ext cx="6575777" cy="493183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753C13-61BD-4A60-B7B4-A11E01180630}"/>
              </a:ext>
            </a:extLst>
          </p:cNvPr>
          <p:cNvSpPr txBox="1"/>
          <p:nvPr/>
        </p:nvSpPr>
        <p:spPr>
          <a:xfrm>
            <a:off x="7661428" y="1376039"/>
            <a:ext cx="4327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C-GRIP website:</a:t>
            </a:r>
          </a:p>
          <a:p>
            <a:r>
              <a:rPr lang="en-US" sz="3200" dirty="0">
                <a:solidFill>
                  <a:schemeClr val="bg1"/>
                </a:solidFill>
              </a:rPr>
              <a:t>www.cgrip.org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35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5402E-CE09-4BBF-BFC0-526FDF79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Grassland Restoration Incentive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3755C-083A-4B69-8183-1CD7358ACA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38422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Financial incentive program to encourage grasslands </a:t>
            </a:r>
          </a:p>
          <a:p>
            <a:r>
              <a:rPr lang="en-US" dirty="0"/>
              <a:t>Set payment rate to landowners for accepted practices</a:t>
            </a:r>
          </a:p>
          <a:p>
            <a:r>
              <a:rPr lang="en-US" dirty="0"/>
              <a:t>Managed by Gulf Coast Joint Venture</a:t>
            </a:r>
          </a:p>
        </p:txBody>
      </p:sp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78049683-26CA-450A-B307-15E52BB1BA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7" r="41159" b="16074"/>
          <a:stretch/>
        </p:blipFill>
        <p:spPr>
          <a:xfrm>
            <a:off x="6172200" y="5595535"/>
            <a:ext cx="5723468" cy="89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86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2FE6-A637-49EE-8C0C-3A20E6E17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C-GRIP Partners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6EB57B7-D076-402B-8A7F-C094F3972B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6266" y="1346293"/>
            <a:ext cx="6333067" cy="5418045"/>
          </a:xfrm>
        </p:spPr>
      </p:pic>
    </p:spTree>
    <p:extLst>
      <p:ext uri="{BB962C8B-B14F-4D97-AF65-F5344CB8AC3E}">
        <p14:creationId xmlns:p14="http://schemas.microsoft.com/office/powerpoint/2010/main" val="807658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ED3C1-5AB9-4D61-B5CB-89551AB4B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E4663-3A21-4AE5-B392-C33AAD414E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Private landowners (public land does not qualify)</a:t>
            </a:r>
          </a:p>
          <a:p>
            <a:r>
              <a:rPr lang="en-US" dirty="0"/>
              <a:t>Property must be partially in a focal area</a:t>
            </a:r>
          </a:p>
          <a:p>
            <a:r>
              <a:rPr lang="en-US" dirty="0"/>
              <a:t>People that are interested in wildlife habitat</a:t>
            </a:r>
          </a:p>
          <a:p>
            <a:r>
              <a:rPr lang="en-US" dirty="0"/>
              <a:t>People that are committed to keeping the improvement for 5 years (or have a conservation easement)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C8EEA8-41F5-44ED-8EF7-E47CEF2078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Minimum treatment area 25 ac </a:t>
            </a:r>
          </a:p>
          <a:p>
            <a:r>
              <a:rPr lang="en-US" dirty="0"/>
              <a:t>Agree to bird and veg. data collected in treatment area</a:t>
            </a:r>
          </a:p>
          <a:p>
            <a:r>
              <a:rPr lang="en-US" dirty="0"/>
              <a:t>Max. payment for individual projects- $50,000</a:t>
            </a:r>
          </a:p>
        </p:txBody>
      </p:sp>
    </p:spTree>
    <p:extLst>
      <p:ext uri="{BB962C8B-B14F-4D97-AF65-F5344CB8AC3E}">
        <p14:creationId xmlns:p14="http://schemas.microsoft.com/office/powerpoint/2010/main" val="733781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408312-407A-46F0-894A-4A5FE1B3D098}"/>
              </a:ext>
            </a:extLst>
          </p:cNvPr>
          <p:cNvSpPr txBox="1"/>
          <p:nvPr/>
        </p:nvSpPr>
        <p:spPr>
          <a:xfrm>
            <a:off x="594360" y="640263"/>
            <a:ext cx="3822192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C-GRIP Focal Areas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D662127-1909-41E9-9320-A56E4A42BBC8}"/>
              </a:ext>
            </a:extLst>
          </p:cNvPr>
          <p:cNvSpPr txBox="1"/>
          <p:nvPr/>
        </p:nvSpPr>
        <p:spPr>
          <a:xfrm>
            <a:off x="593610" y="2121763"/>
            <a:ext cx="3822192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Katy Prairie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Brazoria Prairie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Matagorda Prairie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North Victoria Prairie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Refugio-Goliad Prairie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939741-A7C2-4285-B4BC-FC88ECF77D96}"/>
              </a:ext>
            </a:extLst>
          </p:cNvPr>
          <p:cNvSpPr txBox="1"/>
          <p:nvPr/>
        </p:nvSpPr>
        <p:spPr>
          <a:xfrm>
            <a:off x="7208669" y="6328419"/>
            <a:ext cx="433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www.cgrip.org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C53F8F-D244-4BDF-8FF5-C67837AAEE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06" y="407884"/>
            <a:ext cx="7361143" cy="568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38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522E-69F4-461A-8631-3881C6D63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It’s for the Birds!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2A43BC1-E0A5-4AED-B13A-684FB2D8D2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58" y="1253331"/>
            <a:ext cx="2902308" cy="4351338"/>
          </a:xfrm>
          <a:effectLst>
            <a:softEdge rad="31750"/>
          </a:effectLst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19D76E5-799D-456F-B01C-D0D37F6C1F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345" y="365125"/>
            <a:ext cx="1822461" cy="2733692"/>
          </a:xfrm>
          <a:effectLst>
            <a:softEdge rad="3175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617DCC-83B8-43E0-B8A4-E7CD7009C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920" y="2266245"/>
            <a:ext cx="2489200" cy="37338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0C27D1-402B-43E8-AB21-5F050AF59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675" y="4387497"/>
            <a:ext cx="3158067" cy="210537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FAF337-AAC7-40D7-82AE-D260F3CFAA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82" y="1989683"/>
            <a:ext cx="3327401" cy="221826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B95F37C-D4BC-43DD-928B-74C5CB8C60BD}"/>
              </a:ext>
            </a:extLst>
          </p:cNvPr>
          <p:cNvSpPr txBox="1"/>
          <p:nvPr/>
        </p:nvSpPr>
        <p:spPr>
          <a:xfrm>
            <a:off x="354563" y="5604669"/>
            <a:ext cx="2631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Northern Bobwhite Quail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9C3210-1F67-4EA4-BD51-CB0F534C804B}"/>
              </a:ext>
            </a:extLst>
          </p:cNvPr>
          <p:cNvSpPr txBox="1"/>
          <p:nvPr/>
        </p:nvSpPr>
        <p:spPr>
          <a:xfrm>
            <a:off x="3638939" y="6000045"/>
            <a:ext cx="232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Grasshopper sparrow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1E85F3-0D81-4D95-B159-1612523503EF}"/>
              </a:ext>
            </a:extLst>
          </p:cNvPr>
          <p:cNvSpPr txBox="1"/>
          <p:nvPr/>
        </p:nvSpPr>
        <p:spPr>
          <a:xfrm>
            <a:off x="7167623" y="4133145"/>
            <a:ext cx="3018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Mottled duck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F132AC-9365-4D72-9AB2-9FBC5243C056}"/>
              </a:ext>
            </a:extLst>
          </p:cNvPr>
          <p:cNvSpPr txBox="1"/>
          <p:nvPr/>
        </p:nvSpPr>
        <p:spPr>
          <a:xfrm>
            <a:off x="10186281" y="3087900"/>
            <a:ext cx="1822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 Meadowlark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1BCEB2-83A4-411B-99D7-E5CFAEA90824}"/>
              </a:ext>
            </a:extLst>
          </p:cNvPr>
          <p:cNvSpPr txBox="1"/>
          <p:nvPr/>
        </p:nvSpPr>
        <p:spPr>
          <a:xfrm>
            <a:off x="9505977" y="6471041"/>
            <a:ext cx="262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Loggerhead shrike</a:t>
            </a:r>
          </a:p>
        </p:txBody>
      </p:sp>
    </p:spTree>
    <p:extLst>
      <p:ext uri="{BB962C8B-B14F-4D97-AF65-F5344CB8AC3E}">
        <p14:creationId xmlns:p14="http://schemas.microsoft.com/office/powerpoint/2010/main" val="4129050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F7F8C-487D-41C6-871C-B1752D7B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practices count?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97D3C66-72B0-4764-93F8-34D1358B6A15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13830586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0" imgH="0" progId="AcroExch.Document.DC">
                  <p:embed/>
                </p:oleObj>
              </mc:Choice>
              <mc:Fallback>
                <p:oleObj name="Acrobat Document" r:id="rId3" imgW="0" imgH="0" progId="AcroExch.Document.DC">
                  <p:embed/>
                  <p:pic>
                    <p:nvPicPr>
                      <p:cNvPr id="5" name="Content Placeholder 4">
                        <a:extLst>
                          <a:ext uri="{FF2B5EF4-FFF2-40B4-BE49-F238E27FC236}">
                            <a16:creationId xmlns:a16="http://schemas.microsoft.com/office/drawing/2014/main" id="{997D3C66-72B0-4764-93F8-34D1358B6A15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838200" y="1825625"/>
                        <a:ext cx="5181600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1356087-9F0F-468B-8860-A5B69A8DCD59}"/>
              </a:ext>
            </a:extLst>
          </p:cNvPr>
          <p:cNvSpPr txBox="1"/>
          <p:nvPr/>
        </p:nvSpPr>
        <p:spPr>
          <a:xfrm>
            <a:off x="755780" y="1390261"/>
            <a:ext cx="568234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Brush management (mechanical or chemical)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Invasive herbaceous plant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Range planting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Fences to aid in grazing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Prescribed burning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Firebreak creation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Prescribed grazing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Disking for early successional plant growth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B32CA-7B60-8820-4EDC-F16CE7CC7E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42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AI-generated content may be incorrect.">
            <a:extLst>
              <a:ext uri="{FF2B5EF4-FFF2-40B4-BE49-F238E27FC236}">
                <a16:creationId xmlns:a16="http://schemas.microsoft.com/office/drawing/2014/main" id="{807D57F8-1172-5DE6-4CB6-0B52C61A8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14"/>
          <a:stretch/>
        </p:blipFill>
        <p:spPr>
          <a:xfrm>
            <a:off x="-1" y="0"/>
            <a:ext cx="12834125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0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text&#10;&#10;AI-generated content may be incorrect.">
            <a:extLst>
              <a:ext uri="{FF2B5EF4-FFF2-40B4-BE49-F238E27FC236}">
                <a16:creationId xmlns:a16="http://schemas.microsoft.com/office/drawing/2014/main" id="{2DAE9941-21C2-F1E7-78F4-D328659D9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4" y="0"/>
            <a:ext cx="9939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17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5388</TotalTime>
  <Words>378</Words>
  <Application>Microsoft Office PowerPoint</Application>
  <PresentationFormat>Widescreen</PresentationFormat>
  <Paragraphs>76</Paragraphs>
  <Slides>18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Tw Cen MT</vt:lpstr>
      <vt:lpstr>Office Theme</vt:lpstr>
      <vt:lpstr>Acrobat Document</vt:lpstr>
      <vt:lpstr>Coastal Grassland Restoration Incentive Program: C-GRIP</vt:lpstr>
      <vt:lpstr>Grassland Restoration Incentive Program</vt:lpstr>
      <vt:lpstr>C-GRIP Partners</vt:lpstr>
      <vt:lpstr>Who is this for?</vt:lpstr>
      <vt:lpstr>PowerPoint Presentation</vt:lpstr>
      <vt:lpstr>It’s for the Birds!</vt:lpstr>
      <vt:lpstr>What practices count?</vt:lpstr>
      <vt:lpstr>PowerPoint Presentation</vt:lpstr>
      <vt:lpstr>PowerPoint Presentation</vt:lpstr>
      <vt:lpstr>C-GRIP Annual Funding Cycle</vt:lpstr>
      <vt:lpstr>Brush Management – Aerial spraying</vt:lpstr>
      <vt:lpstr>Brush Management – IPT</vt:lpstr>
      <vt:lpstr>Brush Management- Mechanical</vt:lpstr>
      <vt:lpstr>Prescribed Fire</vt:lpstr>
      <vt:lpstr>Promoting healthy grasslands Prescribed grazing, Cross fencing</vt:lpstr>
      <vt:lpstr>Range planting with native seed</vt:lpstr>
      <vt:lpstr>Native seed drill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Grassland Restoration Incentive Programs: GRIP and C-GRIP</dc:title>
  <dc:creator>Shannon Grubbs</dc:creator>
  <cp:lastModifiedBy>Shannon Barron</cp:lastModifiedBy>
  <cp:revision>70</cp:revision>
  <dcterms:created xsi:type="dcterms:W3CDTF">2021-03-01T18:57:34Z</dcterms:created>
  <dcterms:modified xsi:type="dcterms:W3CDTF">2025-04-08T21:07:14Z</dcterms:modified>
</cp:coreProperties>
</file>