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9" r:id="rId4"/>
    <p:sldId id="293" r:id="rId5"/>
    <p:sldId id="320" r:id="rId6"/>
    <p:sldId id="274" r:id="rId7"/>
    <p:sldId id="291" r:id="rId8"/>
    <p:sldId id="277" r:id="rId9"/>
    <p:sldId id="321" r:id="rId10"/>
    <p:sldId id="261" r:id="rId11"/>
    <p:sldId id="303" r:id="rId12"/>
    <p:sldId id="364" r:id="rId13"/>
    <p:sldId id="264" r:id="rId14"/>
    <p:sldId id="387" r:id="rId15"/>
    <p:sldId id="388" r:id="rId16"/>
    <p:sldId id="302" r:id="rId17"/>
    <p:sldId id="371" r:id="rId18"/>
    <p:sldId id="385" r:id="rId19"/>
    <p:sldId id="386" r:id="rId20"/>
    <p:sldId id="363" r:id="rId21"/>
    <p:sldId id="300" r:id="rId22"/>
    <p:sldId id="348" r:id="rId23"/>
    <p:sldId id="360" r:id="rId24"/>
    <p:sldId id="349" r:id="rId25"/>
    <p:sldId id="351" r:id="rId26"/>
    <p:sldId id="362" r:id="rId27"/>
    <p:sldId id="353" r:id="rId28"/>
    <p:sldId id="354" r:id="rId29"/>
    <p:sldId id="355" r:id="rId30"/>
    <p:sldId id="356" r:id="rId31"/>
    <p:sldId id="357" r:id="rId32"/>
    <p:sldId id="336" r:id="rId33"/>
    <p:sldId id="358" r:id="rId34"/>
    <p:sldId id="373" r:id="rId35"/>
    <p:sldId id="374" r:id="rId36"/>
    <p:sldId id="376" r:id="rId37"/>
    <p:sldId id="383" r:id="rId38"/>
    <p:sldId id="390" r:id="rId39"/>
    <p:sldId id="391" r:id="rId40"/>
    <p:sldId id="392" r:id="rId41"/>
    <p:sldId id="393" r:id="rId42"/>
    <p:sldId id="394" r:id="rId43"/>
    <p:sldId id="396" r:id="rId44"/>
    <p:sldId id="395" r:id="rId45"/>
    <p:sldId id="366" r:id="rId46"/>
    <p:sldId id="389" r:id="rId47"/>
    <p:sldId id="331" r:id="rId48"/>
    <p:sldId id="384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570CC-89B3-6725-7A59-ED500F5AE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C080F-7B8A-C7D5-FED4-2756E7558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D746-3B62-2D0C-F0EE-0A8B8F41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C788-9EB9-C4E7-9694-118A0BB8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750A8-9A83-0FA7-1022-D02E11C6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11AF-063A-F914-6E38-B1C4222E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23A87-4AC5-B33B-DCF9-25DF2990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49BD2-3E40-D056-AE53-FE09980F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C7DA8-183E-6CF0-2E84-E389E1D6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089CB-1E63-72B6-C549-DA75B25F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25383-508F-330F-C977-2F3B8E946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9C4D2-C296-5299-C76F-6D8C119D9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84EC-40A2-B31B-8B7D-96DE0AFA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1615-7BA0-B022-74C2-D1F418EB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97B2D-A8D8-3B3A-D6C4-6F5F1BA5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2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6990-A0D7-9780-41E9-76C22E1E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C7ED-909B-B980-3932-9D552AB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11533-6A6F-9C37-5752-BACAD2E1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6FB97-B4BD-0A0D-0458-3326586F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C9525-DD98-2309-7FB8-580E0FD3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1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EE19-BA49-0A2E-187B-01B2D58A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5DBA6-B118-B1C5-C44D-902F9F3A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A867C-9D03-C69E-94DA-4CC99C63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27FD-10BB-EBA6-D4B0-55F5601E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F6915-2F97-F962-0D67-497EBA41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F732-098F-878F-FA65-AD81A84E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EB3-A7DF-C2C2-CB37-1865AC0CB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F72A7-9A9F-9A80-7A7B-28F1C0315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D88B0-9EDA-1AB3-C09D-A3CF1FE2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E464C-B5E8-3290-31CE-68BB8B2F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7098C-B692-31E7-7916-21DE1D90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2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13C4-F7F6-1053-7002-5F9A9EC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7D6E4-3DEC-BDD5-65AF-89122F8B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060F9-5CAD-589C-0F20-34FC258ED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45DA3-4F53-077F-3940-28A024C99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195DD-6D89-A15B-7347-8649C2FB6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6A509-BD15-4B79-DC8E-98095899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3FB17-CF47-67F3-4C58-AE10F6879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62B11-EBE6-958F-4A68-91226B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CA29-2407-3BAC-889E-A47D6331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25618-DC93-8FAA-4CA8-77DB70CB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2B51B-E6D8-1943-279F-865C0ACC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0B794-AE53-D23C-D081-98374DD4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7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97A5D-68AC-994E-7535-AFCC3B59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6AC63-0EAB-613C-5F08-136BF7D7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954D-8FA7-0384-8A2C-B7C50339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2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9F04-62B6-2C5A-2757-0B7A8A71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93EA6-3A6D-15E8-6414-6763F165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5CE59-EECE-DBA5-4894-A84EC2A25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978B6-CE40-3A63-C772-23D69107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C2F0E-9DAD-45F2-AA3D-3421C980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B90C8-7B9D-2447-697A-8CCC68ED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3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AFB5-C083-CACA-7A9C-D4127932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9DFD9-E453-3969-4D0B-BA99B40AE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78557-F732-88B2-E4C2-9A7F7655E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4576A-C01C-0805-B842-C6B2440DF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B55AE-2169-60A2-53CE-A1D3BA25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79AFC-387C-22C4-2357-860967C2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CA079-EC06-B5F1-3D2B-24ACC4A7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92FF1-FE60-5560-6CB6-7D12348E6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82A47-8277-DBED-96BB-2DFE59050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5AECC-3F32-48B4-B748-CC18E5FD5C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0C729-07A0-4EF3-A11C-391608122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AA22-5167-3FC5-23D0-FC72B67DF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Powderhorn</a:t>
            </a:r>
            <a:r>
              <a:rPr lang="en-US" b="1" dirty="0"/>
              <a:t> WMA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Calhoun County</a:t>
            </a:r>
          </a:p>
          <a:p>
            <a:endParaRPr lang="en-US" dirty="0"/>
          </a:p>
          <a:p>
            <a:r>
              <a:rPr lang="en-US" dirty="0"/>
              <a:t>17,351 acres</a:t>
            </a:r>
          </a:p>
          <a:p>
            <a:endParaRPr lang="en-US" dirty="0"/>
          </a:p>
          <a:p>
            <a:r>
              <a:rPr lang="en-US" dirty="0"/>
              <a:t>Cattle ranch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9AE2D-92CD-8CE1-3E3E-EB03AA77F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53" y="1825625"/>
            <a:ext cx="6405142" cy="42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owderhorn\DJI\7-Aug-15\DJI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430"/>
            <a:ext cx="12192000" cy="90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1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8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A277-2C65-2293-136B-FF58FE13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Herbicide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9181-F236-315A-731E-DE55F8CA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enough fine fuel to set back brush through prescribed fire</a:t>
            </a:r>
          </a:p>
          <a:p>
            <a:endParaRPr lang="en-US" dirty="0"/>
          </a:p>
          <a:p>
            <a:r>
              <a:rPr lang="en-US" dirty="0"/>
              <a:t>Herbicide used to open up brush and let grasses grow</a:t>
            </a:r>
          </a:p>
          <a:p>
            <a:endParaRPr lang="en-US" dirty="0"/>
          </a:p>
          <a:p>
            <a:r>
              <a:rPr lang="en-US" dirty="0"/>
              <a:t>Spike (</a:t>
            </a:r>
            <a:r>
              <a:rPr lang="en-US" dirty="0" err="1"/>
              <a:t>Tebuthiuron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20p – pelleted form</a:t>
            </a:r>
          </a:p>
          <a:p>
            <a:pPr lvl="1"/>
            <a:r>
              <a:rPr lang="en-US" dirty="0"/>
              <a:t>80df – granular, mixed with water before applying</a:t>
            </a:r>
          </a:p>
          <a:p>
            <a:pPr lvl="1"/>
            <a:r>
              <a:rPr lang="en-US" dirty="0"/>
              <a:t>Both are absorbed through roots</a:t>
            </a:r>
          </a:p>
          <a:p>
            <a:pPr lvl="1"/>
            <a:r>
              <a:rPr lang="en-US" dirty="0"/>
              <a:t>Don’t want excessive rain washing chemical away</a:t>
            </a:r>
          </a:p>
        </p:txBody>
      </p:sp>
    </p:spTree>
    <p:extLst>
      <p:ext uri="{BB962C8B-B14F-4D97-AF65-F5344CB8AC3E}">
        <p14:creationId xmlns:p14="http://schemas.microsoft.com/office/powerpoint/2010/main" val="312001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SC_054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4193"/>
            <a:ext cx="12192000" cy="80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7C2331-D984-4973-CE87-979CDB6F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8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A733-FE31-8A5E-DF67-E734C8CC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Spike 20p on Powderhorn WMA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B0B1-0682-1C3F-0A20-BFD4D303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Applied to 7200 acres</a:t>
            </a:r>
          </a:p>
          <a:p>
            <a:pPr lvl="1"/>
            <a:r>
              <a:rPr lang="en-US" dirty="0"/>
              <a:t>Dec 2015 – 2900 ac</a:t>
            </a:r>
          </a:p>
          <a:p>
            <a:pPr lvl="1"/>
            <a:r>
              <a:rPr lang="en-US" dirty="0"/>
              <a:t>Dec 2016 – 1200 ac</a:t>
            </a:r>
          </a:p>
          <a:p>
            <a:pPr lvl="1"/>
            <a:r>
              <a:rPr lang="en-US" dirty="0"/>
              <a:t>Jan 2023 – 1700 ac</a:t>
            </a:r>
          </a:p>
          <a:p>
            <a:pPr lvl="1"/>
            <a:r>
              <a:rPr lang="en-US" dirty="0"/>
              <a:t>Jan 2025 – 1400 ac</a:t>
            </a:r>
          </a:p>
          <a:p>
            <a:endParaRPr lang="en-US" dirty="0"/>
          </a:p>
          <a:p>
            <a:r>
              <a:rPr lang="en-US" dirty="0"/>
              <a:t>Fix-winged aircraft</a:t>
            </a:r>
          </a:p>
          <a:p>
            <a:pPr lvl="1"/>
            <a:r>
              <a:rPr lang="en-US" dirty="0"/>
              <a:t>10 </a:t>
            </a:r>
            <a:r>
              <a:rPr lang="en-US" dirty="0" err="1"/>
              <a:t>lbs</a:t>
            </a:r>
            <a:r>
              <a:rPr lang="en-US" dirty="0"/>
              <a:t>/ac</a:t>
            </a:r>
          </a:p>
          <a:p>
            <a:endParaRPr lang="en-US" dirty="0"/>
          </a:p>
          <a:p>
            <a:r>
              <a:rPr lang="en-US" dirty="0"/>
              <a:t>Follow up with prescribed fire</a:t>
            </a:r>
          </a:p>
          <a:p>
            <a:pPr lvl="1"/>
            <a:r>
              <a:rPr lang="en-US" dirty="0"/>
              <a:t>2 years to let plants die</a:t>
            </a:r>
          </a:p>
          <a:p>
            <a:pPr lvl="1"/>
            <a:r>
              <a:rPr lang="en-US" dirty="0"/>
              <a:t>Allow grasses to grow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Content Placeholder 8" descr="A picture containing ground&#10;&#10;Description automatically generated">
            <a:extLst>
              <a:ext uri="{FF2B5EF4-FFF2-40B4-BE49-F238E27FC236}">
                <a16:creationId xmlns:a16="http://schemas.microsoft.com/office/drawing/2014/main" id="{13797E57-A389-1F4E-D4A6-BC737955F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93" y="1616043"/>
            <a:ext cx="3472934" cy="4630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6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20D2-667B-1A7B-DC63-979FF879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15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Post-Treatment Precipitation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C32819-FE62-4581-84D5-7E0CCB1219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869424"/>
              </p:ext>
            </p:extLst>
          </p:nvPr>
        </p:nvGraphicFramePr>
        <p:xfrm>
          <a:off x="1381665" y="2343210"/>
          <a:ext cx="9201150" cy="362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71957549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600393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8694262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8225225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9678299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8775919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3196241"/>
                    </a:ext>
                  </a:extLst>
                </a:gridCol>
              </a:tblGrid>
              <a:tr h="725254">
                <a:tc>
                  <a:txBody>
                    <a:bodyPr/>
                    <a:lstStyle/>
                    <a:p>
                      <a:r>
                        <a:rPr lang="en-US" b="1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February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14589"/>
                  </a:ext>
                </a:extLst>
              </a:tr>
              <a:tr h="725254">
                <a:tc>
                  <a:txBody>
                    <a:bodyPr/>
                    <a:lstStyle/>
                    <a:p>
                      <a:r>
                        <a:rPr lang="en-US" b="1" dirty="0"/>
                        <a:t>2015 (Dec)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4.00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2.25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9.5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360315"/>
                  </a:ext>
                </a:extLst>
              </a:tr>
              <a:tr h="725254">
                <a:tc>
                  <a:txBody>
                    <a:bodyPr/>
                    <a:lstStyle/>
                    <a:p>
                      <a:r>
                        <a:rPr lang="en-US" b="1" dirty="0"/>
                        <a:t>2016 (Dec)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985321"/>
                  </a:ext>
                </a:extLst>
              </a:tr>
              <a:tr h="725254">
                <a:tc>
                  <a:txBody>
                    <a:bodyPr/>
                    <a:lstStyle/>
                    <a:p>
                      <a:r>
                        <a:rPr lang="en-US" b="1" dirty="0"/>
                        <a:t>2023 (Jan)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268072"/>
                  </a:ext>
                </a:extLst>
              </a:tr>
              <a:tr h="725254">
                <a:tc>
                  <a:txBody>
                    <a:bodyPr/>
                    <a:lstStyle/>
                    <a:p>
                      <a:r>
                        <a:rPr lang="en-US" b="1" dirty="0"/>
                        <a:t>2025 (Jan)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34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54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0"/>
            <a:ext cx="9925050" cy="69818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14CD632-A594-4E23-2A12-B3C4E1B0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5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C6BF-8E7F-DB4D-8879-926A7A95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B2AF6-1682-0613-A1BD-952AAB5D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03" y="-1"/>
            <a:ext cx="9559940" cy="72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6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61B1-22A8-AC98-2A4A-577898F1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0AB66-7DA7-6EFF-A43D-3E6BD936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6" t="22136" r="25506" b="7443"/>
          <a:stretch/>
        </p:blipFill>
        <p:spPr>
          <a:xfrm>
            <a:off x="1161187" y="13635"/>
            <a:ext cx="10379784" cy="68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BC00-5022-BED6-AD2C-7DD3386A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91C39-EE4D-6228-CD63-D887B922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21" y="-186432"/>
            <a:ext cx="12257821" cy="73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>
            <a:noAutofit/>
          </a:bodyPr>
          <a:lstStyle/>
          <a:p>
            <a:r>
              <a:rPr lang="en-US" dirty="0"/>
              <a:t>Purchased with funds resulting from the BP Horizon oil spill</a:t>
            </a:r>
          </a:p>
          <a:p>
            <a:endParaRPr lang="en-US" sz="400" dirty="0"/>
          </a:p>
          <a:p>
            <a:r>
              <a:rPr lang="en-US" dirty="0"/>
              <a:t>Multi agency effort</a:t>
            </a:r>
          </a:p>
          <a:p>
            <a:pPr lvl="1"/>
            <a:r>
              <a:rPr lang="en-US" dirty="0"/>
              <a:t>Texas Parks and Wildlife Foundation</a:t>
            </a:r>
          </a:p>
          <a:p>
            <a:pPr lvl="1"/>
            <a:r>
              <a:rPr lang="en-US" dirty="0"/>
              <a:t>Texas Parks and Wildlife Department</a:t>
            </a:r>
          </a:p>
          <a:p>
            <a:pPr lvl="1"/>
            <a:r>
              <a:rPr lang="en-US" dirty="0"/>
              <a:t>The Nature Conservancy</a:t>
            </a:r>
          </a:p>
          <a:p>
            <a:pPr lvl="1"/>
            <a:r>
              <a:rPr lang="en-US" dirty="0"/>
              <a:t>The Conservation Fund</a:t>
            </a:r>
          </a:p>
          <a:p>
            <a:pPr lvl="1"/>
            <a:r>
              <a:rPr lang="en-US" dirty="0"/>
              <a:t>National Fish and Wildlife Foundation</a:t>
            </a:r>
          </a:p>
          <a:p>
            <a:endParaRPr lang="en-US" sz="100" dirty="0"/>
          </a:p>
          <a:p>
            <a:r>
              <a:rPr lang="en-US" dirty="0"/>
              <a:t>TPWF donated the property in October 2018</a:t>
            </a:r>
          </a:p>
        </p:txBody>
      </p:sp>
    </p:spTree>
    <p:extLst>
      <p:ext uri="{BB962C8B-B14F-4D97-AF65-F5344CB8AC3E}">
        <p14:creationId xmlns:p14="http://schemas.microsoft.com/office/powerpoint/2010/main" val="1402382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2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00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5803C152-7007-CF63-7D25-0AB70C5FF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35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plant&#10;&#10;Description automatically generated">
            <a:extLst>
              <a:ext uri="{FF2B5EF4-FFF2-40B4-BE49-F238E27FC236}">
                <a16:creationId xmlns:a16="http://schemas.microsoft.com/office/drawing/2014/main" id="{811BFDEE-D070-2A73-B9FA-6DB621B38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0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5894C6C3-43FC-52B5-0BA0-9790E4576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C5ADB-1E61-FC4A-CA0C-A668731A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92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416AD-3609-C750-3CBA-9FCA33F9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36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39F4F-59AE-D654-B74A-91A369BB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74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AC8F1-880C-4125-93DE-2924D53B3C7D}"/>
              </a:ext>
            </a:extLst>
          </p:cNvPr>
          <p:cNvSpPr txBox="1"/>
          <p:nvPr/>
        </p:nvSpPr>
        <p:spPr>
          <a:xfrm>
            <a:off x="132576" y="6350169"/>
            <a:ext cx="1481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Oct 2015</a:t>
            </a:r>
          </a:p>
        </p:txBody>
      </p:sp>
    </p:spTree>
    <p:extLst>
      <p:ext uri="{BB962C8B-B14F-4D97-AF65-F5344CB8AC3E}">
        <p14:creationId xmlns:p14="http://schemas.microsoft.com/office/powerpoint/2010/main" val="3830802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92490-529C-44B2-9DC8-33BA22BD092E}"/>
              </a:ext>
            </a:extLst>
          </p:cNvPr>
          <p:cNvSpPr txBox="1"/>
          <p:nvPr/>
        </p:nvSpPr>
        <p:spPr>
          <a:xfrm>
            <a:off x="90631" y="6350169"/>
            <a:ext cx="1481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Oct 2016</a:t>
            </a:r>
          </a:p>
        </p:txBody>
      </p:sp>
    </p:spTree>
    <p:extLst>
      <p:ext uri="{BB962C8B-B14F-4D97-AF65-F5344CB8AC3E}">
        <p14:creationId xmlns:p14="http://schemas.microsoft.com/office/powerpoint/2010/main" val="290114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12567" r="61311" b="18774"/>
          <a:stretch/>
        </p:blipFill>
        <p:spPr bwMode="auto">
          <a:xfrm>
            <a:off x="1217754" y="0"/>
            <a:ext cx="94603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936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46F02-0B75-4AC8-85A1-781C396FC478}"/>
              </a:ext>
            </a:extLst>
          </p:cNvPr>
          <p:cNvSpPr txBox="1"/>
          <p:nvPr/>
        </p:nvSpPr>
        <p:spPr>
          <a:xfrm>
            <a:off x="99020" y="6350169"/>
            <a:ext cx="1481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Feb 2018</a:t>
            </a:r>
          </a:p>
        </p:txBody>
      </p:sp>
    </p:spTree>
    <p:extLst>
      <p:ext uri="{BB962C8B-B14F-4D97-AF65-F5344CB8AC3E}">
        <p14:creationId xmlns:p14="http://schemas.microsoft.com/office/powerpoint/2010/main" val="3509263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DEADF-3CE7-4636-AB5F-69D575689041}"/>
              </a:ext>
            </a:extLst>
          </p:cNvPr>
          <p:cNvSpPr txBox="1"/>
          <p:nvPr/>
        </p:nvSpPr>
        <p:spPr>
          <a:xfrm>
            <a:off x="82242" y="6350169"/>
            <a:ext cx="17339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Mar 2018</a:t>
            </a:r>
          </a:p>
        </p:txBody>
      </p:sp>
    </p:spTree>
    <p:extLst>
      <p:ext uri="{BB962C8B-B14F-4D97-AF65-F5344CB8AC3E}">
        <p14:creationId xmlns:p14="http://schemas.microsoft.com/office/powerpoint/2010/main" val="3897427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E4E7B1-60B0-4195-9648-C2F663FEA6F7}"/>
              </a:ext>
            </a:extLst>
          </p:cNvPr>
          <p:cNvSpPr txBox="1"/>
          <p:nvPr/>
        </p:nvSpPr>
        <p:spPr>
          <a:xfrm>
            <a:off x="99019" y="6270229"/>
            <a:ext cx="1931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Aug 2018</a:t>
            </a:r>
          </a:p>
        </p:txBody>
      </p:sp>
    </p:spTree>
    <p:extLst>
      <p:ext uri="{BB962C8B-B14F-4D97-AF65-F5344CB8AC3E}">
        <p14:creationId xmlns:p14="http://schemas.microsoft.com/office/powerpoint/2010/main" val="4145447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99C9E-F1D5-4D68-8634-5764F45CCD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276BE-5F4A-4498-B8DD-A55576376C2E}"/>
              </a:ext>
            </a:extLst>
          </p:cNvPr>
          <p:cNvSpPr txBox="1"/>
          <p:nvPr/>
        </p:nvSpPr>
        <p:spPr>
          <a:xfrm>
            <a:off x="174519" y="6249256"/>
            <a:ext cx="1701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380944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AF8AD30-DDD2-B389-EE01-4DE6B7EDC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CA765-46E6-A30A-EF52-38F97FB0A3B2}"/>
              </a:ext>
            </a:extLst>
          </p:cNvPr>
          <p:cNvSpPr txBox="1"/>
          <p:nvPr/>
        </p:nvSpPr>
        <p:spPr>
          <a:xfrm>
            <a:off x="431320" y="6211669"/>
            <a:ext cx="214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3770183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field, nature&#10;&#10;Description automatically generated">
            <a:extLst>
              <a:ext uri="{FF2B5EF4-FFF2-40B4-BE49-F238E27FC236}">
                <a16:creationId xmlns:a16="http://schemas.microsoft.com/office/drawing/2014/main" id="{A5D55256-FFFF-47F0-CB2E-914280C3F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907"/>
            <a:ext cx="12192000" cy="6923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17FAE-976D-62B6-5FA3-BA6D16CA3FF6}"/>
              </a:ext>
            </a:extLst>
          </p:cNvPr>
          <p:cNvSpPr txBox="1"/>
          <p:nvPr/>
        </p:nvSpPr>
        <p:spPr>
          <a:xfrm>
            <a:off x="528507" y="6132352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July 2023</a:t>
            </a:r>
          </a:p>
        </p:txBody>
      </p:sp>
    </p:spTree>
    <p:extLst>
      <p:ext uri="{BB962C8B-B14F-4D97-AF65-F5344CB8AC3E}">
        <p14:creationId xmlns:p14="http://schemas.microsoft.com/office/powerpoint/2010/main" val="171080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30B55A44-06FC-926D-88B0-3F14590EE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17FAE-976D-62B6-5FA3-BA6D16CA3FF6}"/>
              </a:ext>
            </a:extLst>
          </p:cNvPr>
          <p:cNvSpPr txBox="1"/>
          <p:nvPr/>
        </p:nvSpPr>
        <p:spPr>
          <a:xfrm>
            <a:off x="528507" y="6132352"/>
            <a:ext cx="3328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866350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42B2-6E06-CB45-A807-2D3E7083B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brown grass&#10;&#10;AI-generated content may be incorrect.">
            <a:extLst>
              <a:ext uri="{FF2B5EF4-FFF2-40B4-BE49-F238E27FC236}">
                <a16:creationId xmlns:a16="http://schemas.microsoft.com/office/drawing/2014/main" id="{4D00E47F-EA0D-F8AC-5FB2-63AFAE591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36BF6E-DF91-D679-52A0-FA1976A0574D}"/>
              </a:ext>
            </a:extLst>
          </p:cNvPr>
          <p:cNvSpPr txBox="1"/>
          <p:nvPr/>
        </p:nvSpPr>
        <p:spPr>
          <a:xfrm>
            <a:off x="528507" y="6132352"/>
            <a:ext cx="245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1078438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AI-generated content may be incorrect.">
            <a:extLst>
              <a:ext uri="{FF2B5EF4-FFF2-40B4-BE49-F238E27FC236}">
                <a16:creationId xmlns:a16="http://schemas.microsoft.com/office/drawing/2014/main" id="{3D23CB5B-EF90-B174-F6C8-33CFE3551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39517-FA6D-5F80-B110-D19C381942E5}"/>
              </a:ext>
            </a:extLst>
          </p:cNvPr>
          <p:cNvSpPr txBox="1"/>
          <p:nvPr/>
        </p:nvSpPr>
        <p:spPr>
          <a:xfrm>
            <a:off x="1354347" y="6176513"/>
            <a:ext cx="1858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129557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30A0E-8AB7-CEB3-F31A-640CC73F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09D06-AD8E-74B3-0B79-B5EF1F37FB83}"/>
              </a:ext>
            </a:extLst>
          </p:cNvPr>
          <p:cNvSpPr txBox="1"/>
          <p:nvPr/>
        </p:nvSpPr>
        <p:spPr>
          <a:xfrm>
            <a:off x="1354347" y="6176513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255603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8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77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AI-generated content may be incorrect.">
            <a:extLst>
              <a:ext uri="{FF2B5EF4-FFF2-40B4-BE49-F238E27FC236}">
                <a16:creationId xmlns:a16="http://schemas.microsoft.com/office/drawing/2014/main" id="{D7BC9D2D-09FA-63B5-276C-085260D69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DADB8-E034-0E92-8C34-2F89F98D5ACD}"/>
              </a:ext>
            </a:extLst>
          </p:cNvPr>
          <p:cNvSpPr txBox="1"/>
          <p:nvPr/>
        </p:nvSpPr>
        <p:spPr>
          <a:xfrm>
            <a:off x="1354347" y="6176513"/>
            <a:ext cx="1858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3854505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y surface&#10;&#10;AI-generated content may be incorrect.">
            <a:extLst>
              <a:ext uri="{FF2B5EF4-FFF2-40B4-BE49-F238E27FC236}">
                <a16:creationId xmlns:a16="http://schemas.microsoft.com/office/drawing/2014/main" id="{5800D1D8-DB65-AF09-DD66-10DB884D7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49491-3E3C-A5DD-70BA-390561315955}"/>
              </a:ext>
            </a:extLst>
          </p:cNvPr>
          <p:cNvSpPr txBox="1"/>
          <p:nvPr/>
        </p:nvSpPr>
        <p:spPr>
          <a:xfrm>
            <a:off x="1354347" y="6176513"/>
            <a:ext cx="2203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3602315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plant&#10;&#10;AI-generated content may be incorrect.">
            <a:extLst>
              <a:ext uri="{FF2B5EF4-FFF2-40B4-BE49-F238E27FC236}">
                <a16:creationId xmlns:a16="http://schemas.microsoft.com/office/drawing/2014/main" id="{4FA5D28D-79FC-08BD-ADC2-956F7CE6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54" y="9625"/>
            <a:ext cx="898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59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plant&#10;&#10;AI-generated content may be incorrect.">
            <a:extLst>
              <a:ext uri="{FF2B5EF4-FFF2-40B4-BE49-F238E27FC236}">
                <a16:creationId xmlns:a16="http://schemas.microsoft.com/office/drawing/2014/main" id="{52285E13-A421-3B5C-BA2E-D6824035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3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field&#10;&#10;AI-generated content may be incorrect.">
            <a:extLst>
              <a:ext uri="{FF2B5EF4-FFF2-40B4-BE49-F238E27FC236}">
                <a16:creationId xmlns:a16="http://schemas.microsoft.com/office/drawing/2014/main" id="{99F61BEB-F544-9D2D-8027-2FD84B875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44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773C6692-6693-DC30-F57E-3E5F13FA6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3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008C-0B51-4A8C-55B0-58997131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Roadblocks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E7D22-38AE-00AB-CD5B-3B12D8181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  <a:p>
            <a:endParaRPr lang="en-US" dirty="0"/>
          </a:p>
          <a:p>
            <a:r>
              <a:rPr lang="en-US" dirty="0"/>
              <a:t>Burn moratorium</a:t>
            </a:r>
          </a:p>
          <a:p>
            <a:endParaRPr lang="en-US" dirty="0"/>
          </a:p>
          <a:p>
            <a:r>
              <a:rPr lang="en-US" dirty="0"/>
              <a:t>Manpower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E5735-9846-050E-4932-A7D0FEB70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208" r="1433" b="24304"/>
          <a:stretch/>
        </p:blipFill>
        <p:spPr>
          <a:xfrm rot="10800000">
            <a:off x="4687503" y="1825625"/>
            <a:ext cx="6487428" cy="35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47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38C52A-8B32-04AD-9055-0ECE588D6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6941" y="-3071"/>
            <a:ext cx="5136859" cy="686107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08128-436C-262B-AE68-8A36C4BB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5" y="0"/>
            <a:ext cx="5106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, field&#10;&#10;AI-generated content may be incorrect.">
            <a:extLst>
              <a:ext uri="{FF2B5EF4-FFF2-40B4-BE49-F238E27FC236}">
                <a16:creationId xmlns:a16="http://schemas.microsoft.com/office/drawing/2014/main" id="{043F52EF-83DB-FCEE-D915-1A5F04E0F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"/>
            <a:ext cx="12192000" cy="68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449"/>
            <a:ext cx="12192000" cy="809767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3922FD-1805-CF01-E570-65D51947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Habitat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Historically coastal prairie</a:t>
            </a:r>
          </a:p>
          <a:p>
            <a:endParaRPr lang="en-US" sz="1500" dirty="0"/>
          </a:p>
          <a:p>
            <a:r>
              <a:rPr lang="en-US" dirty="0"/>
              <a:t>Interspersed wetlands</a:t>
            </a:r>
          </a:p>
          <a:p>
            <a:endParaRPr lang="en-US" sz="1500" dirty="0"/>
          </a:p>
          <a:p>
            <a:r>
              <a:rPr lang="en-US" dirty="0"/>
              <a:t>Brush encroachment</a:t>
            </a:r>
          </a:p>
          <a:p>
            <a:pPr lvl="1"/>
            <a:r>
              <a:rPr lang="en-US" dirty="0"/>
              <a:t>Suppression of fire</a:t>
            </a:r>
          </a:p>
          <a:p>
            <a:endParaRPr lang="en-US" sz="1600" dirty="0"/>
          </a:p>
          <a:p>
            <a:r>
              <a:rPr lang="en-US" dirty="0"/>
              <a:t>Over 500 plant species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EEE0E-BF78-EBDB-ED5D-8AFEDB29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0450"/>
            <a:ext cx="4015754" cy="5356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14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walker\Desktop\20150714_093203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0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543"/>
            <a:ext cx="12946744" cy="728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08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" y="0"/>
            <a:ext cx="12192000" cy="801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AFDA9E-0BF6-484F-9287-60398154BD8A}"/>
              </a:ext>
            </a:extLst>
          </p:cNvPr>
          <p:cNvSpPr txBox="1">
            <a:spLocks/>
          </p:cNvSpPr>
          <p:nvPr/>
        </p:nvSpPr>
        <p:spPr>
          <a:xfrm>
            <a:off x="702733" y="152400"/>
            <a:ext cx="1043093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Running Live Oak</a:t>
            </a:r>
          </a:p>
        </p:txBody>
      </p:sp>
    </p:spTree>
    <p:extLst>
      <p:ext uri="{BB962C8B-B14F-4D97-AF65-F5344CB8AC3E}">
        <p14:creationId xmlns:p14="http://schemas.microsoft.com/office/powerpoint/2010/main" val="3578648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5588</TotalTime>
  <Words>252</Words>
  <Application>Microsoft Office PowerPoint</Application>
  <PresentationFormat>Widescreen</PresentationFormat>
  <Paragraphs>108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Powderhorn WMA</vt:lpstr>
      <vt:lpstr>Acquisition</vt:lpstr>
      <vt:lpstr>PowerPoint Presentation</vt:lpstr>
      <vt:lpstr>PowerPoint Presentation</vt:lpstr>
      <vt:lpstr>PowerPoint Presentation</vt:lpstr>
      <vt:lpstr>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Herbicide Application</vt:lpstr>
      <vt:lpstr>PowerPoint Presentation</vt:lpstr>
      <vt:lpstr>Spike 20p on Powderhorn WMA</vt:lpstr>
      <vt:lpstr>Post-Treatment 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Roadblocks</vt:lpstr>
      <vt:lpstr>PowerPoint Presentation</vt:lpstr>
      <vt:lpstr>PowerPoint Presentation</vt:lpstr>
    </vt:vector>
  </TitlesOfParts>
  <Company>Texas Parks and Wildlife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Walker</dc:creator>
  <cp:lastModifiedBy>Daniel Walker</cp:lastModifiedBy>
  <cp:revision>10</cp:revision>
  <cp:lastPrinted>2025-04-08T18:01:37Z</cp:lastPrinted>
  <dcterms:created xsi:type="dcterms:W3CDTF">2023-04-24T16:22:23Z</dcterms:created>
  <dcterms:modified xsi:type="dcterms:W3CDTF">2025-04-08T22:02:20Z</dcterms:modified>
</cp:coreProperties>
</file>