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8" r:id="rId10"/>
    <p:sldId id="265" r:id="rId11"/>
    <p:sldId id="266" r:id="rId12"/>
    <p:sldId id="28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7" r:id="rId25"/>
    <p:sldId id="291" r:id="rId26"/>
    <p:sldId id="292" r:id="rId27"/>
    <p:sldId id="293" r:id="rId28"/>
  </p:sldIdLst>
  <p:sldSz cx="9144000" cy="5143500" type="screen16x9"/>
  <p:notesSz cx="6858000" cy="9144000"/>
  <p:embeddedFontLst>
    <p:embeddedFont>
      <p:font typeface="Archivo" pitchFamily="2" charset="77"/>
      <p:regular r:id="rId30"/>
      <p:bold r:id="rId31"/>
      <p:italic r:id="rId32"/>
      <p:boldItalic r:id="rId33"/>
    </p:embeddedFont>
    <p:embeddedFont>
      <p:font typeface="IBM Plex Sans" panose="020B05030502030002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6"/>
  </p:normalViewPr>
  <p:slideViewPr>
    <p:cSldViewPr snapToGrid="0">
      <p:cViewPr varScale="1">
        <p:scale>
          <a:sx n="138" d="100"/>
          <a:sy n="138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db282223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1db282223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549664a8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549664a8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d5697c108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d5697c108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549664a8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1549664a8f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11877ea8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211877ea8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11877ea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211877ea8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211877ea8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211877ea8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211877ea8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211877ea8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211877ea8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211877ea8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211877ea8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211877ea8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11877ea8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11877ea8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d9fd7683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d9fd7683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11877ea8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211877ea8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11877ea8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211877ea8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ce0bb350b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ce0bb350b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e0bb350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e0bb350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out rgb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07894C61-7117-D8AC-2060-8018681B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e0bb350b0_0_22:notes">
            <a:extLst>
              <a:ext uri="{FF2B5EF4-FFF2-40B4-BE49-F238E27FC236}">
                <a16:creationId xmlns:a16="http://schemas.microsoft.com/office/drawing/2014/main" id="{5876A179-11AF-6280-2805-34B2CC8564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e0bb350b0_0_22:notes">
            <a:extLst>
              <a:ext uri="{FF2B5EF4-FFF2-40B4-BE49-F238E27FC236}">
                <a16:creationId xmlns:a16="http://schemas.microsoft.com/office/drawing/2014/main" id="{96BB563E-FD6B-5718-2DDB-DE217BB9B9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out rgb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7163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246400EC-F4BC-FABC-95C8-C3C93F7AF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e0bb350b0_0_22:notes">
            <a:extLst>
              <a:ext uri="{FF2B5EF4-FFF2-40B4-BE49-F238E27FC236}">
                <a16:creationId xmlns:a16="http://schemas.microsoft.com/office/drawing/2014/main" id="{0157D0FC-F933-C1CB-CDFF-7B418014B1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e0bb350b0_0_22:notes">
            <a:extLst>
              <a:ext uri="{FF2B5EF4-FFF2-40B4-BE49-F238E27FC236}">
                <a16:creationId xmlns:a16="http://schemas.microsoft.com/office/drawing/2014/main" id="{22A16A0A-608C-901E-B00D-D73E7EB5A6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Take out rgb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980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874765A4-56C1-E666-2886-AC6104D5C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e0bb350b0_0_22:notes">
            <a:extLst>
              <a:ext uri="{FF2B5EF4-FFF2-40B4-BE49-F238E27FC236}">
                <a16:creationId xmlns:a16="http://schemas.microsoft.com/office/drawing/2014/main" id="{A9519D5E-01F3-BCFF-7D82-D00413C3D7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e0bb350b0_0_22:notes">
            <a:extLst>
              <a:ext uri="{FF2B5EF4-FFF2-40B4-BE49-F238E27FC236}">
                <a16:creationId xmlns:a16="http://schemas.microsoft.com/office/drawing/2014/main" id="{0E8531C3-8BF5-8A74-1BCC-D00C3A32EC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out rgb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763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e0bb350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e0bb350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d9fd768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d9fd7683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ef20aff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ef20aff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map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e0bb350b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e0bb350b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34d820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34d8204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691c5839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691c5839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E4BF313E-8009-68E4-4AB8-8F8D87F67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691c5839c_0_18:notes">
            <a:extLst>
              <a:ext uri="{FF2B5EF4-FFF2-40B4-BE49-F238E27FC236}">
                <a16:creationId xmlns:a16="http://schemas.microsoft.com/office/drawing/2014/main" id="{0CA02769-49FB-07A5-1678-12B4DFC520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691c5839c_0_18:notes">
            <a:extLst>
              <a:ext uri="{FF2B5EF4-FFF2-40B4-BE49-F238E27FC236}">
                <a16:creationId xmlns:a16="http://schemas.microsoft.com/office/drawing/2014/main" id="{F5ADAD1A-6386-5AC4-B303-9491B54056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04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3962" y="-2003963"/>
            <a:ext cx="5145975" cy="9153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13"/>
          <p:cNvGrpSpPr/>
          <p:nvPr/>
        </p:nvGrpSpPr>
        <p:grpSpPr>
          <a:xfrm>
            <a:off x="0" y="221125"/>
            <a:ext cx="9153900" cy="4671975"/>
            <a:chOff x="0" y="221125"/>
            <a:chExt cx="9153900" cy="4671975"/>
          </a:xfrm>
        </p:grpSpPr>
        <p:cxnSp>
          <p:nvCxnSpPr>
            <p:cNvPr id="53" name="Google Shape;53;p13"/>
            <p:cNvCxnSpPr/>
            <p:nvPr/>
          </p:nvCxnSpPr>
          <p:spPr>
            <a:xfrm>
              <a:off x="0" y="221125"/>
              <a:ext cx="9153900" cy="0"/>
            </a:xfrm>
            <a:prstGeom prst="straightConnector1">
              <a:avLst/>
            </a:prstGeom>
            <a:noFill/>
            <a:ln w="38100" cap="flat" cmpd="thickThin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13"/>
            <p:cNvCxnSpPr/>
            <p:nvPr/>
          </p:nvCxnSpPr>
          <p:spPr>
            <a:xfrm>
              <a:off x="0" y="4893100"/>
              <a:ext cx="9153900" cy="0"/>
            </a:xfrm>
            <a:prstGeom prst="straightConnector1">
              <a:avLst/>
            </a:prstGeom>
            <a:noFill/>
            <a:ln w="38100" cap="flat" cmpd="thickThin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 idx="4294967295"/>
          </p:nvPr>
        </p:nvSpPr>
        <p:spPr>
          <a:xfrm>
            <a:off x="4981600" y="1376752"/>
            <a:ext cx="38121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Quantifying the Spatial Distribution of Macartney Rose (</a:t>
            </a:r>
            <a:r>
              <a:rPr lang="en" sz="2400" b="1" i="1" dirty="0"/>
              <a:t>Rosa </a:t>
            </a:r>
            <a:r>
              <a:rPr lang="en" sz="2400" b="1" i="1" dirty="0" err="1"/>
              <a:t>bracteat</a:t>
            </a:r>
            <a:r>
              <a:rPr lang="en-US" sz="2400" b="1" i="1" dirty="0"/>
              <a:t>a</a:t>
            </a:r>
            <a:r>
              <a:rPr lang="en" sz="2400" b="1" dirty="0"/>
              <a:t>) in Rangelands Using Very-Fine Resolution Imagery</a:t>
            </a:r>
            <a:endParaRPr sz="2400" b="1"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4294967295"/>
          </p:nvPr>
        </p:nvSpPr>
        <p:spPr>
          <a:xfrm>
            <a:off x="4452730" y="3314650"/>
            <a:ext cx="4340970" cy="7566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 fontScale="4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1" dirty="0">
                <a:latin typeface="Arial"/>
                <a:ea typeface="Arial"/>
                <a:cs typeface="Arial"/>
                <a:sym typeface="Arial"/>
              </a:rPr>
              <a:t>Shanna R. Gleason*, William C. Longoria*, Michael C. Allison**, Jacob E. Lucero*, Javier M. Osorio Leyton*, William E. Rogers***, Alexandria M. DiMaggio****, Humberto L. </a:t>
            </a:r>
            <a:r>
              <a:rPr lang="en" sz="2721" dirty="0" err="1">
                <a:latin typeface="Arial"/>
                <a:ea typeface="Arial"/>
                <a:cs typeface="Arial"/>
                <a:sym typeface="Arial"/>
              </a:rPr>
              <a:t>Perotto-Baldivieso</a:t>
            </a:r>
            <a:r>
              <a:rPr lang="en" sz="2721" dirty="0">
                <a:latin typeface="Arial"/>
                <a:ea typeface="Arial"/>
                <a:cs typeface="Arial"/>
                <a:sym typeface="Arial"/>
              </a:rPr>
              <a:t>*</a:t>
            </a:r>
            <a:endParaRPr sz="272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4"/>
          <p:cNvCxnSpPr/>
          <p:nvPr/>
        </p:nvCxnSpPr>
        <p:spPr>
          <a:xfrm rot="10800000" flipH="1">
            <a:off x="5566950" y="3235788"/>
            <a:ext cx="3112200" cy="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9451"/>
            <a:ext cx="7598473" cy="55046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27325" y="4097737"/>
            <a:ext cx="30819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</a:rPr>
              <a:t>*Department of Rangeland, Wildlife, &amp; Fisheries Management, Texas A&amp;M University</a:t>
            </a:r>
            <a:endParaRPr sz="9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</a:rPr>
              <a:t>**Raptor Aerial Services LLC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</a:rPr>
              <a:t>***Department of Ecology and Conservation Biology, Texas A&amp;M University</a:t>
            </a:r>
            <a:endParaRPr sz="9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</a:rPr>
              <a:t>****Coastal Prairie Conservancy</a:t>
            </a:r>
            <a:endParaRPr sz="9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367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Results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and white map&#10;&#10;AI-generated content may be incorrect.">
            <a:extLst>
              <a:ext uri="{FF2B5EF4-FFF2-40B4-BE49-F238E27FC236}">
                <a16:creationId xmlns:a16="http://schemas.microsoft.com/office/drawing/2014/main" id="{FB84C39A-B986-0895-3B91-3CDCDFA244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884" y="1733927"/>
            <a:ext cx="3931920" cy="3931920"/>
          </a:xfrm>
          <a:prstGeom prst="rect">
            <a:avLst/>
          </a:prstGeom>
        </p:spPr>
      </p:pic>
      <p:pic>
        <p:nvPicPr>
          <p:cNvPr id="8" name="Picture 7" descr="A green and white map&#10;&#10;AI-generated content may be incorrect.">
            <a:extLst>
              <a:ext uri="{FF2B5EF4-FFF2-40B4-BE49-F238E27FC236}">
                <a16:creationId xmlns:a16="http://schemas.microsoft.com/office/drawing/2014/main" id="{C13A62DC-7E9F-D6AE-64EC-7D5B0D50DC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895" y="-462270"/>
            <a:ext cx="3931920" cy="3931920"/>
          </a:xfrm>
          <a:prstGeom prst="rect">
            <a:avLst/>
          </a:prstGeom>
        </p:spPr>
      </p:pic>
      <p:pic>
        <p:nvPicPr>
          <p:cNvPr id="6" name="Picture 5" descr="A green and white map&#10;&#10;AI-generated content may be incorrect.">
            <a:extLst>
              <a:ext uri="{FF2B5EF4-FFF2-40B4-BE49-F238E27FC236}">
                <a16:creationId xmlns:a16="http://schemas.microsoft.com/office/drawing/2014/main" id="{06A2B63C-C41B-AD5A-D282-F8D4384720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50" y="-464347"/>
            <a:ext cx="3933477" cy="3933477"/>
          </a:xfrm>
          <a:prstGeom prst="rect">
            <a:avLst/>
          </a:prstGeom>
        </p:spPr>
      </p:pic>
      <p:pic>
        <p:nvPicPr>
          <p:cNvPr id="10" name="Picture 9" descr="A green and grey map&#10;&#10;AI-generated content may be incorrect.">
            <a:extLst>
              <a:ext uri="{FF2B5EF4-FFF2-40B4-BE49-F238E27FC236}">
                <a16:creationId xmlns:a16="http://schemas.microsoft.com/office/drawing/2014/main" id="{9247C8BE-293A-BCBC-85E5-BDF2A6B984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50" y="1739271"/>
            <a:ext cx="3931920" cy="3931920"/>
          </a:xfrm>
          <a:prstGeom prst="rect">
            <a:avLst/>
          </a:prstGeom>
        </p:spPr>
      </p:pic>
      <p:sp>
        <p:nvSpPr>
          <p:cNvPr id="138" name="Google Shape;138;p24"/>
          <p:cNvSpPr txBox="1"/>
          <p:nvPr/>
        </p:nvSpPr>
        <p:spPr>
          <a:xfrm>
            <a:off x="905252" y="2146710"/>
            <a:ext cx="1883575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March 2024 – 67.07% 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4968732" y="2146710"/>
            <a:ext cx="188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July 2024 – 45.93%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75339" y="4348356"/>
            <a:ext cx="2136667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</a:rPr>
              <a:t>September 2024 – 49.59%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4" name="Google Shape;140;p24">
            <a:extLst>
              <a:ext uri="{FF2B5EF4-FFF2-40B4-BE49-F238E27FC236}">
                <a16:creationId xmlns:a16="http://schemas.microsoft.com/office/drawing/2014/main" id="{749D7C8C-320C-4AFE-2B26-81DAEF9F380F}"/>
              </a:ext>
            </a:extLst>
          </p:cNvPr>
          <p:cNvSpPr txBox="1"/>
          <p:nvPr/>
        </p:nvSpPr>
        <p:spPr>
          <a:xfrm>
            <a:off x="4850726" y="4347914"/>
            <a:ext cx="1840975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</a:rPr>
              <a:t>March 2025 – 44.93%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</p:txBody>
      </p:sp>
      <p:pic>
        <p:nvPicPr>
          <p:cNvPr id="2" name="Picture 1" descr="A map of a forest&#10;&#10;AI-generated content may be incorrect.">
            <a:extLst>
              <a:ext uri="{FF2B5EF4-FFF2-40B4-BE49-F238E27FC236}">
                <a16:creationId xmlns:a16="http://schemas.microsoft.com/office/drawing/2014/main" id="{196894D7-BC82-8924-015E-99F582A13F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195" y="3997209"/>
            <a:ext cx="1684965" cy="11002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C445FE-6162-8E2F-16F2-3C0C2F9892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7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45EDB2-A620-EFA3-739A-4A3EB50450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836" y="1625601"/>
            <a:ext cx="3602183" cy="25225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44C33F-D245-D697-A1F1-D543B4CE6366}"/>
              </a:ext>
            </a:extLst>
          </p:cNvPr>
          <p:cNvSpPr/>
          <p:nvPr/>
        </p:nvSpPr>
        <p:spPr>
          <a:xfrm>
            <a:off x="2650836" y="1717963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004F7-5477-77A4-B36E-1F2B0EF12C90}"/>
              </a:ext>
            </a:extLst>
          </p:cNvPr>
          <p:cNvSpPr/>
          <p:nvPr/>
        </p:nvSpPr>
        <p:spPr>
          <a:xfrm>
            <a:off x="3140364" y="2101272"/>
            <a:ext cx="318654" cy="161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F5B8A-DFF4-136A-7C72-5B6E9942E30D}"/>
              </a:ext>
            </a:extLst>
          </p:cNvPr>
          <p:cNvSpPr/>
          <p:nvPr/>
        </p:nvSpPr>
        <p:spPr>
          <a:xfrm>
            <a:off x="3546765" y="1925781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A49BC-7E11-E5E6-9FF2-81FA9028864B}"/>
              </a:ext>
            </a:extLst>
          </p:cNvPr>
          <p:cNvSpPr/>
          <p:nvPr/>
        </p:nvSpPr>
        <p:spPr>
          <a:xfrm>
            <a:off x="3971637" y="2172854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451510-525F-AF1B-0795-6965C7A1BA34}"/>
              </a:ext>
            </a:extLst>
          </p:cNvPr>
          <p:cNvSpPr/>
          <p:nvPr/>
        </p:nvSpPr>
        <p:spPr>
          <a:xfrm>
            <a:off x="4410365" y="734291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2C729-EB42-30B0-44D2-18E58B56D0BD}"/>
              </a:ext>
            </a:extLst>
          </p:cNvPr>
          <p:cNvSpPr/>
          <p:nvPr/>
        </p:nvSpPr>
        <p:spPr>
          <a:xfrm>
            <a:off x="2650836" y="3708400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0ACE9-0F2A-13EF-0FD0-243CA9A306B6}"/>
              </a:ext>
            </a:extLst>
          </p:cNvPr>
          <p:cNvSpPr/>
          <p:nvPr/>
        </p:nvSpPr>
        <p:spPr>
          <a:xfrm>
            <a:off x="3101109" y="3958794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B700AD-3B71-3009-5E53-1582EF3B11D8}"/>
              </a:ext>
            </a:extLst>
          </p:cNvPr>
          <p:cNvSpPr/>
          <p:nvPr/>
        </p:nvSpPr>
        <p:spPr>
          <a:xfrm>
            <a:off x="3475182" y="3958794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B91C5-63B4-F046-6193-6C35F42B5EAF}"/>
              </a:ext>
            </a:extLst>
          </p:cNvPr>
          <p:cNvSpPr/>
          <p:nvPr/>
        </p:nvSpPr>
        <p:spPr>
          <a:xfrm>
            <a:off x="3987801" y="4194321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299991-EE38-DDCA-3812-C199AB1DB6DA}"/>
              </a:ext>
            </a:extLst>
          </p:cNvPr>
          <p:cNvSpPr/>
          <p:nvPr/>
        </p:nvSpPr>
        <p:spPr>
          <a:xfrm>
            <a:off x="4442691" y="2803743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C60321-5171-0842-3085-EE660EE3DD8F}"/>
              </a:ext>
            </a:extLst>
          </p:cNvPr>
          <p:cNvSpPr/>
          <p:nvPr/>
        </p:nvSpPr>
        <p:spPr>
          <a:xfrm>
            <a:off x="6105237" y="2172854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3F911D-E34D-BE5D-3ACB-BC6376AE3B42}"/>
              </a:ext>
            </a:extLst>
          </p:cNvPr>
          <p:cNvSpPr/>
          <p:nvPr/>
        </p:nvSpPr>
        <p:spPr>
          <a:xfrm>
            <a:off x="6571673" y="2720615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7D62F4-4FE8-5DD8-F3D2-B423C4EB4668}"/>
              </a:ext>
            </a:extLst>
          </p:cNvPr>
          <p:cNvSpPr/>
          <p:nvPr/>
        </p:nvSpPr>
        <p:spPr>
          <a:xfrm>
            <a:off x="6991927" y="2092036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900D74-1735-7CEE-3B64-3CA222640D64}"/>
              </a:ext>
            </a:extLst>
          </p:cNvPr>
          <p:cNvSpPr/>
          <p:nvPr/>
        </p:nvSpPr>
        <p:spPr>
          <a:xfrm>
            <a:off x="7495309" y="2905342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91F062-2E10-53FE-FE08-98474EFAC727}"/>
              </a:ext>
            </a:extLst>
          </p:cNvPr>
          <p:cNvSpPr/>
          <p:nvPr/>
        </p:nvSpPr>
        <p:spPr>
          <a:xfrm>
            <a:off x="7910948" y="1884218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F8FC13-B787-4208-DAE7-0CDD4EC73212}"/>
              </a:ext>
            </a:extLst>
          </p:cNvPr>
          <p:cNvSpPr/>
          <p:nvPr/>
        </p:nvSpPr>
        <p:spPr>
          <a:xfrm>
            <a:off x="1602509" y="2988470"/>
            <a:ext cx="397164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D348E3-963B-DCCA-FFC4-0F5E19533675}"/>
              </a:ext>
            </a:extLst>
          </p:cNvPr>
          <p:cNvSpPr txBox="1"/>
          <p:nvPr/>
        </p:nvSpPr>
        <p:spPr>
          <a:xfrm rot="16200000">
            <a:off x="1575797" y="2890536"/>
            <a:ext cx="450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ha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3F1B2-0A3F-4F35-3DE7-E48D9FF6F89B}"/>
              </a:ext>
            </a:extLst>
          </p:cNvPr>
          <p:cNvSpPr txBox="1"/>
          <p:nvPr/>
        </p:nvSpPr>
        <p:spPr>
          <a:xfrm rot="16200000">
            <a:off x="1018103" y="1383443"/>
            <a:ext cx="19724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Percent cover</a:t>
            </a:r>
          </a:p>
        </p:txBody>
      </p:sp>
    </p:spTree>
    <p:extLst>
      <p:ext uri="{BB962C8B-B14F-4D97-AF65-F5344CB8AC3E}">
        <p14:creationId xmlns:p14="http://schemas.microsoft.com/office/powerpoint/2010/main" val="82152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Conclusions</a:t>
            </a:r>
            <a:endParaRPr b="1" dirty="0"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4572000" y="904350"/>
            <a:ext cx="4338900" cy="3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Early spring better results</a:t>
            </a:r>
            <a:endParaRPr sz="20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000" dirty="0"/>
              <a:t>Herbaceous dormant</a:t>
            </a:r>
            <a:endParaRPr sz="2000" dirty="0"/>
          </a:p>
          <a:p>
            <a:pPr>
              <a:lnSpc>
                <a:spcPct val="114999"/>
              </a:lnSpc>
            </a:pPr>
            <a:r>
              <a:rPr lang="en" sz="2000" dirty="0"/>
              <a:t>Invasions with </a:t>
            </a:r>
            <a:r>
              <a:rPr lang="en" sz="2000"/>
              <a:t>numerous large </a:t>
            </a:r>
            <a:r>
              <a:rPr lang="en" sz="2000" dirty="0"/>
              <a:t>patches</a:t>
            </a:r>
          </a:p>
          <a:p>
            <a:pPr>
              <a:lnSpc>
                <a:spcPct val="114999"/>
              </a:lnSpc>
            </a:pPr>
            <a:r>
              <a:rPr lang="en" sz="2000" dirty="0"/>
              <a:t>Temporal changes to provide insight to spread</a:t>
            </a:r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99" y="2570975"/>
            <a:ext cx="4001175" cy="257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00" y="292625"/>
            <a:ext cx="4001176" cy="227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720000" y="267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</a:t>
            </a:r>
            <a:endParaRPr b="1"/>
          </a:p>
        </p:txBody>
      </p:sp>
      <p:sp>
        <p:nvSpPr>
          <p:cNvPr id="205" name="Google Shape;205;p30"/>
          <p:cNvSpPr txBox="1"/>
          <p:nvPr/>
        </p:nvSpPr>
        <p:spPr>
          <a:xfrm>
            <a:off x="1477450" y="4761800"/>
            <a:ext cx="3051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Adapted from Welch and Scifres (1985)</a:t>
            </a:r>
            <a:endParaRPr sz="7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450" y="840600"/>
            <a:ext cx="6189110" cy="39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720000" y="267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</a:t>
            </a:r>
            <a:endParaRPr b="1"/>
          </a:p>
        </p:txBody>
      </p:sp>
      <p:sp>
        <p:nvSpPr>
          <p:cNvPr id="212" name="Google Shape;212;p31"/>
          <p:cNvSpPr txBox="1"/>
          <p:nvPr/>
        </p:nvSpPr>
        <p:spPr>
          <a:xfrm>
            <a:off x="1477450" y="4761800"/>
            <a:ext cx="3051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Adapted from Welch and Scifres (1985)</a:t>
            </a:r>
            <a:endParaRPr sz="7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450" y="840600"/>
            <a:ext cx="6189110" cy="39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925" y="1380700"/>
            <a:ext cx="4053299" cy="27134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1"/>
          <p:cNvCxnSpPr/>
          <p:nvPr/>
        </p:nvCxnSpPr>
        <p:spPr>
          <a:xfrm>
            <a:off x="2629850" y="1965300"/>
            <a:ext cx="977700" cy="552600"/>
          </a:xfrm>
          <a:prstGeom prst="straightConnector1">
            <a:avLst/>
          </a:prstGeom>
          <a:noFill/>
          <a:ln w="38100" cap="flat" cmpd="sng">
            <a:solidFill>
              <a:srgbClr val="F5767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720000" y="267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</a:t>
            </a:r>
            <a:endParaRPr b="1"/>
          </a:p>
        </p:txBody>
      </p:sp>
      <p:sp>
        <p:nvSpPr>
          <p:cNvPr id="221" name="Google Shape;221;p32"/>
          <p:cNvSpPr txBox="1"/>
          <p:nvPr/>
        </p:nvSpPr>
        <p:spPr>
          <a:xfrm>
            <a:off x="1477450" y="4761800"/>
            <a:ext cx="3051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Adapted from Welch and Scifres (1985)</a:t>
            </a:r>
            <a:endParaRPr sz="7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450" y="840600"/>
            <a:ext cx="6189110" cy="39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720000" y="267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</a:t>
            </a:r>
            <a:endParaRPr b="1"/>
          </a:p>
        </p:txBody>
      </p:sp>
      <p:sp>
        <p:nvSpPr>
          <p:cNvPr id="228" name="Google Shape;228;p33"/>
          <p:cNvSpPr txBox="1"/>
          <p:nvPr/>
        </p:nvSpPr>
        <p:spPr>
          <a:xfrm>
            <a:off x="1477450" y="4761800"/>
            <a:ext cx="3051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Adapted from Welch and Scifres (1985)</a:t>
            </a:r>
            <a:endParaRPr sz="7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29" name="Google Shape;229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450" y="840600"/>
            <a:ext cx="6189110" cy="39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563" y="1342450"/>
            <a:ext cx="3506924" cy="2698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33"/>
          <p:cNvCxnSpPr/>
          <p:nvPr/>
        </p:nvCxnSpPr>
        <p:spPr>
          <a:xfrm>
            <a:off x="2693600" y="2772950"/>
            <a:ext cx="1218600" cy="297600"/>
          </a:xfrm>
          <a:prstGeom prst="straightConnector1">
            <a:avLst/>
          </a:prstGeom>
          <a:noFill/>
          <a:ln w="38100" cap="flat" cmpd="sng">
            <a:solidFill>
              <a:srgbClr val="FBDEA8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720000" y="267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</a:t>
            </a:r>
            <a:endParaRPr b="1"/>
          </a:p>
        </p:txBody>
      </p:sp>
      <p:sp>
        <p:nvSpPr>
          <p:cNvPr id="237" name="Google Shape;237;p34"/>
          <p:cNvSpPr txBox="1"/>
          <p:nvPr/>
        </p:nvSpPr>
        <p:spPr>
          <a:xfrm>
            <a:off x="1477450" y="4761800"/>
            <a:ext cx="3051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Adapted from Welch and Scifres (1985)</a:t>
            </a:r>
            <a:endParaRPr sz="7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38" name="Google Shape;238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450" y="840600"/>
            <a:ext cx="6189110" cy="39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720000" y="267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</a:t>
            </a:r>
            <a:endParaRPr b="1"/>
          </a:p>
        </p:txBody>
      </p:sp>
      <p:sp>
        <p:nvSpPr>
          <p:cNvPr id="244" name="Google Shape;244;p35"/>
          <p:cNvSpPr txBox="1"/>
          <p:nvPr/>
        </p:nvSpPr>
        <p:spPr>
          <a:xfrm>
            <a:off x="1477450" y="4761800"/>
            <a:ext cx="3051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Adapted from Welch and Scifres (1985)</a:t>
            </a:r>
            <a:endParaRPr sz="7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450" y="840600"/>
            <a:ext cx="6189110" cy="39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350" y="1107988"/>
            <a:ext cx="4227451" cy="32675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35"/>
          <p:cNvCxnSpPr/>
          <p:nvPr/>
        </p:nvCxnSpPr>
        <p:spPr>
          <a:xfrm rot="10800000" flipH="1">
            <a:off x="2693600" y="2907650"/>
            <a:ext cx="1034400" cy="658800"/>
          </a:xfrm>
          <a:prstGeom prst="straightConnector1">
            <a:avLst/>
          </a:prstGeom>
          <a:noFill/>
          <a:ln w="38100" cap="flat" cmpd="sng">
            <a:solidFill>
              <a:srgbClr val="FCF7A4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Background</a:t>
            </a:r>
            <a:endParaRPr b="1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09916" y="1165562"/>
            <a:ext cx="4541100" cy="3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Invasives threaten rangelands globally</a:t>
            </a:r>
            <a:endParaRPr lang="en-US" sz="2000">
              <a:latin typeface="Arial"/>
              <a:ea typeface="Arial"/>
              <a:cs typeface="Arial"/>
            </a:endParaRPr>
          </a:p>
          <a:p>
            <a:pPr indent="-330200">
              <a:buSzPts val="1600"/>
            </a:pPr>
            <a:r>
              <a:rPr lang="en" sz="2000" dirty="0"/>
              <a:t>Inventory &amp; monitoring key</a:t>
            </a:r>
            <a:endParaRPr sz="2000">
              <a:latin typeface="Arial"/>
              <a:ea typeface="Arial"/>
              <a:cs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Drone imagery</a:t>
            </a:r>
            <a:endParaRPr lang="en" sz="2000" dirty="0">
              <a:latin typeface="Arial"/>
              <a:ea typeface="Arial"/>
              <a:cs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High sampling coverage</a:t>
            </a:r>
            <a:endParaRPr sz="2000">
              <a:latin typeface="Arial"/>
              <a:ea typeface="Arial"/>
              <a:cs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2000" dirty="0"/>
              <a:t>Very-fine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 spatial resolutions</a:t>
            </a:r>
            <a:endParaRPr sz="2000" dirty="0">
              <a:latin typeface="Arial"/>
              <a:ea typeface="Arial"/>
              <a:cs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Less time and labor requirements</a:t>
            </a:r>
            <a:endParaRPr sz="2000">
              <a:latin typeface="Arial"/>
              <a:ea typeface="Arial"/>
              <a:cs typeface="Arial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200" y="352300"/>
            <a:ext cx="3162799" cy="47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720000" y="267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</a:t>
            </a:r>
            <a:endParaRPr b="1"/>
          </a:p>
        </p:txBody>
      </p:sp>
      <p:sp>
        <p:nvSpPr>
          <p:cNvPr id="253" name="Google Shape;253;p36"/>
          <p:cNvSpPr txBox="1"/>
          <p:nvPr/>
        </p:nvSpPr>
        <p:spPr>
          <a:xfrm>
            <a:off x="1477450" y="4761800"/>
            <a:ext cx="3051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Adapted from Welch and Scifres (1985)</a:t>
            </a:r>
            <a:endParaRPr sz="7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450" y="840600"/>
            <a:ext cx="6189110" cy="39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xfrm>
            <a:off x="720000" y="267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</a:t>
            </a:r>
            <a:endParaRPr b="1"/>
          </a:p>
        </p:txBody>
      </p:sp>
      <p:sp>
        <p:nvSpPr>
          <p:cNvPr id="260" name="Google Shape;260;p37"/>
          <p:cNvSpPr txBox="1"/>
          <p:nvPr/>
        </p:nvSpPr>
        <p:spPr>
          <a:xfrm>
            <a:off x="1477450" y="4761800"/>
            <a:ext cx="3051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Adapted from Welch and Scifres (1985)</a:t>
            </a:r>
            <a:endParaRPr sz="7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450" y="840600"/>
            <a:ext cx="6189110" cy="39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650" y="615150"/>
            <a:ext cx="4622776" cy="3573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37"/>
          <p:cNvCxnSpPr/>
          <p:nvPr/>
        </p:nvCxnSpPr>
        <p:spPr>
          <a:xfrm rot="10800000" flipH="1">
            <a:off x="2651100" y="3693875"/>
            <a:ext cx="1119300" cy="687300"/>
          </a:xfrm>
          <a:prstGeom prst="straightConnector1">
            <a:avLst/>
          </a:prstGeom>
          <a:noFill/>
          <a:ln w="38100" cap="flat" cmpd="sng">
            <a:solidFill>
              <a:srgbClr val="C7F6C9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720000" y="267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</a:t>
            </a:r>
            <a:endParaRPr b="1"/>
          </a:p>
        </p:txBody>
      </p:sp>
      <p:sp>
        <p:nvSpPr>
          <p:cNvPr id="269" name="Google Shape;269;p38"/>
          <p:cNvSpPr txBox="1"/>
          <p:nvPr/>
        </p:nvSpPr>
        <p:spPr>
          <a:xfrm>
            <a:off x="1477450" y="4761800"/>
            <a:ext cx="3051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Adapted from Welch and Scifres (1985)</a:t>
            </a:r>
            <a:endParaRPr sz="7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70" name="Google Shape;270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450" y="840600"/>
            <a:ext cx="6189110" cy="39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Acknowledgements</a:t>
            </a:r>
            <a:endParaRPr b="1"/>
          </a:p>
        </p:txBody>
      </p:sp>
      <p:pic>
        <p:nvPicPr>
          <p:cNvPr id="276" name="Google Shape;276;p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50" y="1430575"/>
            <a:ext cx="4949186" cy="330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525" y="3548824"/>
            <a:ext cx="1893750" cy="41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275" y="3686075"/>
            <a:ext cx="1302599" cy="12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270" y="2270123"/>
            <a:ext cx="2193256" cy="10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850" y="854149"/>
            <a:ext cx="1348025" cy="13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broken area&#10;&#10;AI-generated content may be incorrect.">
            <a:extLst>
              <a:ext uri="{FF2B5EF4-FFF2-40B4-BE49-F238E27FC236}">
                <a16:creationId xmlns:a16="http://schemas.microsoft.com/office/drawing/2014/main" id="{A777A399-8B19-F1FA-7611-0A74416E16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" y="3282950"/>
            <a:ext cx="2349500" cy="2349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4A379D-163C-F0B9-16A0-563F46DF55F2}"/>
              </a:ext>
            </a:extLst>
          </p:cNvPr>
          <p:cNvGrpSpPr>
            <a:grpSpLocks noChangeAspect="1"/>
          </p:cNvGrpSpPr>
          <p:nvPr/>
        </p:nvGrpSpPr>
        <p:grpSpPr>
          <a:xfrm>
            <a:off x="959140" y="283688"/>
            <a:ext cx="7225720" cy="3539011"/>
            <a:chOff x="-3053528" y="-1586824"/>
            <a:chExt cx="6461760" cy="3164840"/>
          </a:xfrm>
        </p:grpSpPr>
        <p:pic>
          <p:nvPicPr>
            <p:cNvPr id="7" name="Picture 6" descr="A map of a forest&#10;&#10;AI-generated content may be incorrect.">
              <a:extLst>
                <a:ext uri="{FF2B5EF4-FFF2-40B4-BE49-F238E27FC236}">
                  <a16:creationId xmlns:a16="http://schemas.microsoft.com/office/drawing/2014/main" id="{C0CD964F-85E9-946E-6306-5E85AD39A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7352" y="-1586824"/>
              <a:ext cx="3230880" cy="3164840"/>
            </a:xfrm>
            <a:prstGeom prst="rect">
              <a:avLst/>
            </a:prstGeom>
          </p:spPr>
        </p:pic>
        <p:pic>
          <p:nvPicPr>
            <p:cNvPr id="8" name="Picture 7" descr="A aerial view of a forest&#10;&#10;AI-generated content may be incorrect.">
              <a:extLst>
                <a:ext uri="{FF2B5EF4-FFF2-40B4-BE49-F238E27FC236}">
                  <a16:creationId xmlns:a16="http://schemas.microsoft.com/office/drawing/2014/main" id="{C92F77F1-375A-DD8C-F6EE-9E1DA4641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053528" y="-1586824"/>
              <a:ext cx="3230880" cy="3164840"/>
            </a:xfrm>
            <a:prstGeom prst="rect">
              <a:avLst/>
            </a:prstGeom>
          </p:spPr>
        </p:pic>
      </p:grpSp>
      <p:pic>
        <p:nvPicPr>
          <p:cNvPr id="11" name="Picture 10" descr="A map of a forest&#10;&#10;AI-generated content may be incorrect.">
            <a:extLst>
              <a:ext uri="{FF2B5EF4-FFF2-40B4-BE49-F238E27FC236}">
                <a16:creationId xmlns:a16="http://schemas.microsoft.com/office/drawing/2014/main" id="{2203F0E6-C454-FE58-7AA0-477512A9CD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930" y="3822699"/>
            <a:ext cx="1387930" cy="1213758"/>
          </a:xfrm>
          <a:prstGeom prst="rect">
            <a:avLst/>
          </a:prstGeom>
        </p:spPr>
      </p:pic>
      <p:sp>
        <p:nvSpPr>
          <p:cNvPr id="12" name="Google Shape;122;p22">
            <a:extLst>
              <a:ext uri="{FF2B5EF4-FFF2-40B4-BE49-F238E27FC236}">
                <a16:creationId xmlns:a16="http://schemas.microsoft.com/office/drawing/2014/main" id="{5DEFCF8B-6679-71D1-817E-4F826E972B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140" y="3822699"/>
            <a:ext cx="7225720" cy="1213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  <a:cs typeface="Times New Roman" panose="02020603050405020304" pitchFamily="18" charset="0"/>
              </a:rPr>
              <a:t>March 2024</a:t>
            </a:r>
            <a:br>
              <a:rPr lang="en" sz="2400" dirty="0">
                <a:latin typeface="+mj-lt"/>
                <a:cs typeface="Times New Roman" panose="02020603050405020304" pitchFamily="18" charset="0"/>
              </a:rPr>
            </a:br>
            <a:r>
              <a:rPr lang="en" sz="2400" dirty="0">
                <a:latin typeface="+mj-lt"/>
                <a:cs typeface="Times New Roman" panose="02020603050405020304" pitchFamily="18" charset="0"/>
              </a:rPr>
              <a:t>Accuracy: 67.07%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FD54D49F-AC6B-8AF2-D2DA-46666E184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broken area&#10;&#10;AI-generated content may be incorrect.">
            <a:extLst>
              <a:ext uri="{FF2B5EF4-FFF2-40B4-BE49-F238E27FC236}">
                <a16:creationId xmlns:a16="http://schemas.microsoft.com/office/drawing/2014/main" id="{1DB79591-7389-14C2-2348-30C6DF676D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" y="3282950"/>
            <a:ext cx="2349500" cy="2349500"/>
          </a:xfrm>
          <a:prstGeom prst="rect">
            <a:avLst/>
          </a:prstGeom>
        </p:spPr>
      </p:pic>
      <p:pic>
        <p:nvPicPr>
          <p:cNvPr id="11" name="Picture 10" descr="A map of a forest&#10;&#10;AI-generated content may be incorrect.">
            <a:extLst>
              <a:ext uri="{FF2B5EF4-FFF2-40B4-BE49-F238E27FC236}">
                <a16:creationId xmlns:a16="http://schemas.microsoft.com/office/drawing/2014/main" id="{C54C648C-F0D3-D005-65F1-E28C00A955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930" y="3822699"/>
            <a:ext cx="1387930" cy="1213758"/>
          </a:xfrm>
          <a:prstGeom prst="rect">
            <a:avLst/>
          </a:prstGeom>
        </p:spPr>
      </p:pic>
      <p:sp>
        <p:nvSpPr>
          <p:cNvPr id="12" name="Google Shape;122;p22">
            <a:extLst>
              <a:ext uri="{FF2B5EF4-FFF2-40B4-BE49-F238E27FC236}">
                <a16:creationId xmlns:a16="http://schemas.microsoft.com/office/drawing/2014/main" id="{8C533C70-8AC1-B8BC-CA19-FE1CD8B87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140" y="3822699"/>
            <a:ext cx="7225720" cy="1213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  <a:cs typeface="Times New Roman" panose="02020603050405020304" pitchFamily="18" charset="0"/>
              </a:rPr>
              <a:t>July 2024</a:t>
            </a:r>
            <a:br>
              <a:rPr lang="en" sz="2400" dirty="0">
                <a:latin typeface="+mj-lt"/>
                <a:cs typeface="Times New Roman" panose="02020603050405020304" pitchFamily="18" charset="0"/>
              </a:rPr>
            </a:br>
            <a:r>
              <a:rPr lang="en" sz="2400" dirty="0">
                <a:latin typeface="+mj-lt"/>
                <a:cs typeface="Times New Roman" panose="02020603050405020304" pitchFamily="18" charset="0"/>
              </a:rPr>
              <a:t>Accuracy: 45.93%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85855A-20E4-FA92-B1BB-6BDD1DF1610E}"/>
              </a:ext>
            </a:extLst>
          </p:cNvPr>
          <p:cNvGrpSpPr>
            <a:grpSpLocks noChangeAspect="1"/>
          </p:cNvGrpSpPr>
          <p:nvPr/>
        </p:nvGrpSpPr>
        <p:grpSpPr>
          <a:xfrm>
            <a:off x="959140" y="177854"/>
            <a:ext cx="7225720" cy="3644845"/>
            <a:chOff x="2853674" y="-1493354"/>
            <a:chExt cx="6422518" cy="3239688"/>
          </a:xfrm>
        </p:grpSpPr>
        <p:pic>
          <p:nvPicPr>
            <p:cNvPr id="3" name="Picture 2" descr="A green and blue background with a yellow square&#10;&#10;AI-generated content may be incorrect.">
              <a:extLst>
                <a:ext uri="{FF2B5EF4-FFF2-40B4-BE49-F238E27FC236}">
                  <a16:creationId xmlns:a16="http://schemas.microsoft.com/office/drawing/2014/main" id="{0287CBD5-C771-9C74-D6AB-FE917C6A2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45312" y="-1484546"/>
              <a:ext cx="3230880" cy="3230880"/>
            </a:xfrm>
            <a:prstGeom prst="rect">
              <a:avLst/>
            </a:prstGeom>
          </p:spPr>
        </p:pic>
        <p:pic>
          <p:nvPicPr>
            <p:cNvPr id="4" name="Picture 3" descr="A green area with a yellow square&#10;&#10;AI-generated content may be incorrect.">
              <a:extLst>
                <a:ext uri="{FF2B5EF4-FFF2-40B4-BE49-F238E27FC236}">
                  <a16:creationId xmlns:a16="http://schemas.microsoft.com/office/drawing/2014/main" id="{9A311EC8-2F5A-9743-AAF3-2118B878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3674" y="-1493354"/>
              <a:ext cx="3191638" cy="323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006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FE2D6C1A-0149-8A5D-ED19-834A74C24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broken area&#10;&#10;AI-generated content may be incorrect.">
            <a:extLst>
              <a:ext uri="{FF2B5EF4-FFF2-40B4-BE49-F238E27FC236}">
                <a16:creationId xmlns:a16="http://schemas.microsoft.com/office/drawing/2014/main" id="{238D2E4D-22B4-2CD8-F453-08D71D4B65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" y="3282950"/>
            <a:ext cx="2349500" cy="2349500"/>
          </a:xfrm>
          <a:prstGeom prst="rect">
            <a:avLst/>
          </a:prstGeom>
        </p:spPr>
      </p:pic>
      <p:pic>
        <p:nvPicPr>
          <p:cNvPr id="11" name="Picture 10" descr="A map of a forest&#10;&#10;AI-generated content may be incorrect.">
            <a:extLst>
              <a:ext uri="{FF2B5EF4-FFF2-40B4-BE49-F238E27FC236}">
                <a16:creationId xmlns:a16="http://schemas.microsoft.com/office/drawing/2014/main" id="{F6B7A435-1F2B-285E-F428-BF6E868547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930" y="3822699"/>
            <a:ext cx="1387930" cy="1213758"/>
          </a:xfrm>
          <a:prstGeom prst="rect">
            <a:avLst/>
          </a:prstGeom>
        </p:spPr>
      </p:pic>
      <p:sp>
        <p:nvSpPr>
          <p:cNvPr id="12" name="Google Shape;122;p22">
            <a:extLst>
              <a:ext uri="{FF2B5EF4-FFF2-40B4-BE49-F238E27FC236}">
                <a16:creationId xmlns:a16="http://schemas.microsoft.com/office/drawing/2014/main" id="{0E437F47-C494-F39A-028D-935499B374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140" y="3822699"/>
            <a:ext cx="7225720" cy="1213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  <a:cs typeface="Times New Roman" panose="02020603050405020304" pitchFamily="18" charset="0"/>
              </a:rPr>
              <a:t>September 2024</a:t>
            </a:r>
            <a:br>
              <a:rPr lang="en" sz="2400" dirty="0">
                <a:latin typeface="+mj-lt"/>
                <a:cs typeface="Times New Roman" panose="02020603050405020304" pitchFamily="18" charset="0"/>
              </a:rPr>
            </a:br>
            <a:r>
              <a:rPr lang="en" sz="2400" dirty="0">
                <a:latin typeface="+mj-lt"/>
                <a:cs typeface="Times New Roman" panose="02020603050405020304" pitchFamily="18" charset="0"/>
              </a:rPr>
              <a:t>Accuracy: 49.59%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5BAC28-D650-30AA-06B0-F531F5B44E44}"/>
              </a:ext>
            </a:extLst>
          </p:cNvPr>
          <p:cNvGrpSpPr>
            <a:grpSpLocks noChangeAspect="1"/>
          </p:cNvGrpSpPr>
          <p:nvPr/>
        </p:nvGrpSpPr>
        <p:grpSpPr>
          <a:xfrm>
            <a:off x="1037215" y="195240"/>
            <a:ext cx="7069569" cy="3551259"/>
            <a:chOff x="-2413077" y="1445757"/>
            <a:chExt cx="6431785" cy="3230880"/>
          </a:xfrm>
        </p:grpSpPr>
        <p:pic>
          <p:nvPicPr>
            <p:cNvPr id="3" name="Picture 2" descr="A green and blue background with a square&#10;&#10;AI-generated content may be incorrect.">
              <a:extLst>
                <a:ext uri="{FF2B5EF4-FFF2-40B4-BE49-F238E27FC236}">
                  <a16:creationId xmlns:a16="http://schemas.microsoft.com/office/drawing/2014/main" id="{201ECE2D-00E0-5098-FB6E-4619401FC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5928" y="1445757"/>
              <a:ext cx="3192780" cy="3230880"/>
            </a:xfrm>
            <a:prstGeom prst="rect">
              <a:avLst/>
            </a:prstGeom>
          </p:spPr>
        </p:pic>
        <p:pic>
          <p:nvPicPr>
            <p:cNvPr id="4" name="Picture 3" descr="A yellow square in a forest&#10;&#10;AI-generated content may be incorrect.">
              <a:extLst>
                <a:ext uri="{FF2B5EF4-FFF2-40B4-BE49-F238E27FC236}">
                  <a16:creationId xmlns:a16="http://schemas.microsoft.com/office/drawing/2014/main" id="{176013D9-67B3-8D3B-48B8-35B007D3C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13077" y="1445757"/>
              <a:ext cx="3230881" cy="323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668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20E649FF-367C-076F-E55E-C52CA1E56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broken area&#10;&#10;AI-generated content may be incorrect.">
            <a:extLst>
              <a:ext uri="{FF2B5EF4-FFF2-40B4-BE49-F238E27FC236}">
                <a16:creationId xmlns:a16="http://schemas.microsoft.com/office/drawing/2014/main" id="{0E2FDA91-1698-B13C-C9FE-1810509A1C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" y="3282950"/>
            <a:ext cx="2349500" cy="2349500"/>
          </a:xfrm>
          <a:prstGeom prst="rect">
            <a:avLst/>
          </a:prstGeom>
        </p:spPr>
      </p:pic>
      <p:pic>
        <p:nvPicPr>
          <p:cNvPr id="11" name="Picture 10" descr="A map of a forest&#10;&#10;AI-generated content may be incorrect.">
            <a:extLst>
              <a:ext uri="{FF2B5EF4-FFF2-40B4-BE49-F238E27FC236}">
                <a16:creationId xmlns:a16="http://schemas.microsoft.com/office/drawing/2014/main" id="{CA5E1562-01CC-D7E8-18AE-F9F5601302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930" y="3822699"/>
            <a:ext cx="1387930" cy="1213758"/>
          </a:xfrm>
          <a:prstGeom prst="rect">
            <a:avLst/>
          </a:prstGeom>
        </p:spPr>
      </p:pic>
      <p:sp>
        <p:nvSpPr>
          <p:cNvPr id="12" name="Google Shape;122;p22">
            <a:extLst>
              <a:ext uri="{FF2B5EF4-FFF2-40B4-BE49-F238E27FC236}">
                <a16:creationId xmlns:a16="http://schemas.microsoft.com/office/drawing/2014/main" id="{0D167020-4EE9-1169-3028-69D18C5F72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140" y="3822699"/>
            <a:ext cx="7225720" cy="1213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  <a:cs typeface="Times New Roman" panose="02020603050405020304" pitchFamily="18" charset="0"/>
              </a:rPr>
              <a:t>March 2025</a:t>
            </a:r>
            <a:br>
              <a:rPr lang="en" sz="2400" dirty="0">
                <a:latin typeface="+mj-lt"/>
                <a:cs typeface="Times New Roman" panose="02020603050405020304" pitchFamily="18" charset="0"/>
              </a:rPr>
            </a:br>
            <a:r>
              <a:rPr lang="en" sz="2400" dirty="0">
                <a:latin typeface="+mj-lt"/>
                <a:cs typeface="Times New Roman" panose="02020603050405020304" pitchFamily="18" charset="0"/>
              </a:rPr>
              <a:t>Accuracy: 44.93%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E11059-BBFE-13F9-9DEB-01B4EF77F67F}"/>
              </a:ext>
            </a:extLst>
          </p:cNvPr>
          <p:cNvGrpSpPr>
            <a:grpSpLocks noChangeAspect="1"/>
          </p:cNvGrpSpPr>
          <p:nvPr/>
        </p:nvGrpSpPr>
        <p:grpSpPr>
          <a:xfrm>
            <a:off x="1082242" y="203082"/>
            <a:ext cx="6979515" cy="3532807"/>
            <a:chOff x="1544320" y="1433467"/>
            <a:chExt cx="6383020" cy="3230880"/>
          </a:xfrm>
        </p:grpSpPr>
        <p:pic>
          <p:nvPicPr>
            <p:cNvPr id="3" name="Picture 2" descr="A colorful pattern with a yellow border&#10;&#10;AI-generated content may be incorrect.">
              <a:extLst>
                <a:ext uri="{FF2B5EF4-FFF2-40B4-BE49-F238E27FC236}">
                  <a16:creationId xmlns:a16="http://schemas.microsoft.com/office/drawing/2014/main" id="{61029EF5-D23C-C8FD-21F3-5894C73F3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4560" y="1433467"/>
              <a:ext cx="3192780" cy="3230880"/>
            </a:xfrm>
            <a:prstGeom prst="rect">
              <a:avLst/>
            </a:prstGeom>
          </p:spPr>
        </p:pic>
        <p:pic>
          <p:nvPicPr>
            <p:cNvPr id="4" name="Picture 3" descr="A aerial view of a forest&#10;&#10;AI-generated content may be incorrect.">
              <a:extLst>
                <a:ext uri="{FF2B5EF4-FFF2-40B4-BE49-F238E27FC236}">
                  <a16:creationId xmlns:a16="http://schemas.microsoft.com/office/drawing/2014/main" id="{EEFCCF0D-26D6-2FF2-F483-CBFEF648D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4320" y="1433467"/>
              <a:ext cx="3190240" cy="323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Background - Macartney rose (</a:t>
            </a:r>
            <a:r>
              <a:rPr lang="en" b="1" i="1" dirty="0"/>
              <a:t>Rosa </a:t>
            </a:r>
            <a:r>
              <a:rPr lang="en" b="1" i="1" dirty="0" err="1"/>
              <a:t>bracteat</a:t>
            </a:r>
            <a:r>
              <a:rPr lang="en-US" b="1" i="1" dirty="0"/>
              <a:t>a</a:t>
            </a:r>
            <a:r>
              <a:rPr lang="en" b="1" dirty="0"/>
              <a:t>)</a:t>
            </a:r>
            <a:endParaRPr b="1"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09916" y="1101427"/>
            <a:ext cx="4327352" cy="1822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Evergreen thorny shrub</a:t>
            </a:r>
            <a:endParaRPr lang="en-US" sz="2000" dirty="0">
              <a:latin typeface="Arial"/>
              <a:ea typeface="Arial"/>
              <a:cs typeface="Arial"/>
            </a:endParaRPr>
          </a:p>
          <a:p>
            <a:pPr indent="-317500">
              <a:buSzPts val="1400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Introduced as hedge-fencing </a:t>
            </a:r>
            <a:endParaRPr sz="2000" dirty="0">
              <a:latin typeface="Arial"/>
              <a:ea typeface="Arial"/>
              <a:cs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Limits forage production</a:t>
            </a:r>
            <a:endParaRPr sz="2000" dirty="0">
              <a:latin typeface="Arial"/>
              <a:ea typeface="Arial"/>
              <a:cs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Hinders movement of livestock and wildlife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246" y="2571622"/>
            <a:ext cx="3411073" cy="22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880" y="1017725"/>
            <a:ext cx="1895420" cy="14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67" y="2794120"/>
            <a:ext cx="1940978" cy="183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0"/>
            <a:ext cx="91566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919901" cy="66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0" y="-63500"/>
            <a:ext cx="9856779" cy="41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quantify the spatial configuration of Macartney rose cover using </a:t>
            </a:r>
            <a:r>
              <a:rPr lang="en" sz="2000" dirty="0">
                <a:solidFill>
                  <a:srgbClr val="000000"/>
                </a:solidFill>
              </a:rPr>
              <a:t>very-fine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resolution imagery.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determine the optimal season for classifying Macartney rose cover.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" sz="1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720000" y="204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Objectives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776" y="1260688"/>
            <a:ext cx="4100900" cy="26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Study Site</a:t>
            </a:r>
            <a:endParaRPr b="1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542075" y="1286398"/>
            <a:ext cx="3839100" cy="27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Warren Ranch, Harris Co., TX</a:t>
            </a:r>
            <a:endParaRPr lang="en-US" sz="2000" dirty="0">
              <a:latin typeface="Arial"/>
              <a:ea typeface="Arial"/>
              <a:cs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Gulf Coast Prairies</a:t>
            </a:r>
            <a:endParaRPr lang="en" sz="2000" dirty="0">
              <a:latin typeface="Arial"/>
              <a:ea typeface="Arial"/>
              <a:cs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46-ha pasture</a:t>
            </a:r>
            <a:endParaRPr sz="2000" dirty="0">
              <a:latin typeface="Arial"/>
              <a:ea typeface="Arial"/>
              <a:cs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Grazing, roller-chopping and spraying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625" y="1358400"/>
            <a:ext cx="891700" cy="8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71332" y="2025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 Collection - Drone imagery</a:t>
            </a:r>
            <a:endParaRPr b="1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4572931" y="836279"/>
            <a:ext cx="4250219" cy="3983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Flew in:</a:t>
            </a:r>
            <a:endParaRPr lang="en-US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March 2024</a:t>
            </a:r>
            <a:endParaRPr sz="1800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July 2024</a:t>
            </a:r>
            <a:endParaRPr sz="1800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September 2024</a:t>
            </a:r>
            <a:endParaRPr sz="1800">
              <a:latin typeface="Arial"/>
              <a:ea typeface="Arial"/>
              <a:cs typeface="Arial"/>
            </a:endParaRPr>
          </a:p>
          <a:p>
            <a:pPr lvl="1" indent="-330200">
              <a:lnSpc>
                <a:spcPct val="114999"/>
              </a:lnSpc>
              <a:buSzPts val="1600"/>
            </a:pPr>
            <a:r>
              <a:rPr lang="en" sz="1800" dirty="0"/>
              <a:t>March 2025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DJI Mavic 3, on-board camera</a:t>
            </a:r>
            <a:endParaRPr>
              <a:latin typeface="Arial"/>
              <a:ea typeface="Arial"/>
              <a:cs typeface="Arial"/>
            </a:endParaRPr>
          </a:p>
          <a:p>
            <a:pPr lvl="1" indent="-330200">
              <a:buSzPts val="1600"/>
            </a:pPr>
            <a:r>
              <a:rPr lang="en" sz="1800" dirty="0"/>
              <a:t>20 MP</a:t>
            </a:r>
            <a:endParaRPr sz="1800" dirty="0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Single grid, 70-80% overlap</a:t>
            </a:r>
            <a:endParaRPr sz="1800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47m AGL</a:t>
            </a:r>
            <a:endParaRPr sz="1800">
              <a:latin typeface="Arial"/>
              <a:ea typeface="Arial"/>
              <a:cs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Imagery</a:t>
            </a:r>
            <a:endParaRPr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800" dirty="0"/>
              <a:t>RGB</a:t>
            </a:r>
            <a:endParaRPr lang="en" sz="1800" dirty="0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800" dirty="0"/>
              <a:t>1.32</a:t>
            </a: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 cm resolution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16" y="924172"/>
            <a:ext cx="3123325" cy="380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 Processing - Macartney rose</a:t>
            </a:r>
            <a:endParaRPr b="1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1779" y="1086695"/>
            <a:ext cx="4497600" cy="3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Supervised, object-based classification</a:t>
            </a:r>
            <a:endParaRPr lang="en-US" sz="2000" dirty="0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ArcGIS Pro</a:t>
            </a:r>
            <a:endParaRPr sz="2000" dirty="0">
              <a:latin typeface="Arial"/>
              <a:ea typeface="Arial"/>
              <a:cs typeface="Arial"/>
            </a:endParaRPr>
          </a:p>
          <a:p>
            <a:pPr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1600" dirty="0">
              <a:latin typeface="Arial"/>
              <a:ea typeface="Arial"/>
              <a:cs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4572000" y="1017725"/>
            <a:ext cx="4000500" cy="29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en" sz="2000" dirty="0">
                <a:solidFill>
                  <a:schemeClr val="dk2"/>
                </a:solidFill>
              </a:rPr>
              <a:t>Support Vector Machine classifier</a:t>
            </a:r>
            <a:endParaRPr lang="en-US" sz="2000" dirty="0"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</a:pPr>
            <a:r>
              <a:rPr lang="en" sz="2000" dirty="0">
                <a:solidFill>
                  <a:schemeClr val="dk2"/>
                </a:solidFill>
              </a:rPr>
              <a:t>&gt;100 training samples per class</a:t>
            </a:r>
            <a:endParaRPr sz="2000" dirty="0"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</a:pPr>
            <a:r>
              <a:rPr lang="en" sz="2000" dirty="0">
                <a:solidFill>
                  <a:schemeClr val="dk2"/>
                </a:solidFill>
              </a:rPr>
              <a:t>Classes:</a:t>
            </a:r>
            <a:endParaRPr sz="2000" dirty="0">
              <a:solidFill>
                <a:schemeClr val="dk2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</a:pPr>
            <a:r>
              <a:rPr lang="en" sz="2000" dirty="0">
                <a:solidFill>
                  <a:schemeClr val="dk2"/>
                </a:solidFill>
              </a:rPr>
              <a:t>Light Macartney rose</a:t>
            </a:r>
            <a:endParaRPr sz="2000" dirty="0">
              <a:solidFill>
                <a:schemeClr val="dk2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</a:pPr>
            <a:r>
              <a:rPr lang="en" sz="2000" dirty="0">
                <a:solidFill>
                  <a:schemeClr val="dk2"/>
                </a:solidFill>
              </a:rPr>
              <a:t>Dark Macartney rose</a:t>
            </a:r>
            <a:endParaRPr sz="2000" dirty="0">
              <a:solidFill>
                <a:schemeClr val="dk2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</a:pPr>
            <a:r>
              <a:rPr lang="en" sz="2000" dirty="0">
                <a:solidFill>
                  <a:schemeClr val="dk2"/>
                </a:solidFill>
              </a:rPr>
              <a:t>Other woody species</a:t>
            </a:r>
            <a:endParaRPr sz="2000" dirty="0">
              <a:solidFill>
                <a:schemeClr val="dk2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</a:pPr>
            <a:r>
              <a:rPr lang="en-US" sz="2000" dirty="0">
                <a:solidFill>
                  <a:schemeClr val="dk2"/>
                </a:solidFill>
              </a:rPr>
              <a:t>Woody Litter</a:t>
            </a: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</a:pPr>
            <a:r>
              <a:rPr lang="en-US" sz="2000" dirty="0" err="1">
                <a:solidFill>
                  <a:schemeClr val="dk2"/>
                </a:solidFill>
              </a:rPr>
              <a:t>Bareground</a:t>
            </a:r>
            <a:endParaRPr lang="en-US" sz="2000" dirty="0">
              <a:solidFill>
                <a:schemeClr val="dk2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</a:pPr>
            <a:r>
              <a:rPr lang="en-US" sz="2000" dirty="0">
                <a:solidFill>
                  <a:schemeClr val="dk2"/>
                </a:solidFill>
              </a:rPr>
              <a:t>Herbaceous</a:t>
            </a:r>
            <a:endParaRPr sz="2000" dirty="0">
              <a:solidFill>
                <a:schemeClr val="dk2"/>
              </a:solidFill>
            </a:endParaRPr>
          </a:p>
          <a:p>
            <a:pPr marL="914400" lvl="1" indent="-330200">
              <a:buClr>
                <a:schemeClr val="dk2"/>
              </a:buClr>
              <a:buSzPts val="1600"/>
              <a:buFont typeface="Arial"/>
              <a:buChar char="○"/>
            </a:pPr>
            <a:r>
              <a:rPr lang="en" sz="2000" dirty="0">
                <a:solidFill>
                  <a:schemeClr val="dk2"/>
                </a:solidFill>
              </a:rPr>
              <a:t>Merge both Macartney rose classes</a:t>
            </a:r>
            <a:endParaRPr sz="2000" dirty="0">
              <a:solidFill>
                <a:schemeClr val="dk2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910" y="2466184"/>
            <a:ext cx="2946510" cy="231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E05AFB-B81F-2BB8-0E6C-42C3A5EC9882}"/>
              </a:ext>
            </a:extLst>
          </p:cNvPr>
          <p:cNvSpPr/>
          <p:nvPr/>
        </p:nvSpPr>
        <p:spPr>
          <a:xfrm>
            <a:off x="2946400" y="3060700"/>
            <a:ext cx="1524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D19275-FF26-DAE7-D24D-EACD0AFC0349}"/>
              </a:ext>
            </a:extLst>
          </p:cNvPr>
          <p:cNvSpPr/>
          <p:nvPr/>
        </p:nvSpPr>
        <p:spPr>
          <a:xfrm>
            <a:off x="2203450" y="3721100"/>
            <a:ext cx="1524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89C66-5C64-4798-F63B-6C00CE1BB99F}"/>
              </a:ext>
            </a:extLst>
          </p:cNvPr>
          <p:cNvSpPr/>
          <p:nvPr/>
        </p:nvSpPr>
        <p:spPr>
          <a:xfrm>
            <a:off x="3511550" y="3549318"/>
            <a:ext cx="196850" cy="101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Data Analysis</a:t>
            </a:r>
            <a:endParaRPr b="1" dirty="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494250" y="1104125"/>
            <a:ext cx="4497600" cy="3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Accuracy Assessment</a:t>
            </a:r>
            <a:endParaRPr lang="en-US" sz="2000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2000" dirty="0"/>
              <a:t>~500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 random points</a:t>
            </a:r>
            <a:endParaRPr sz="2000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Cover type manually verified at each point</a:t>
            </a:r>
            <a:endParaRPr sz="2000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Compared with classified cover type at each point</a:t>
            </a:r>
            <a:endParaRPr sz="2000">
              <a:latin typeface="Arial"/>
              <a:ea typeface="Arial"/>
              <a:cs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Compute confusion matrix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D9E737E-5F5A-54AB-E7F2-68AEBD3DA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779" y="664689"/>
            <a:ext cx="4117521" cy="532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52640EB7-B22E-9E30-9E36-A83F96472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>
            <a:extLst>
              <a:ext uri="{FF2B5EF4-FFF2-40B4-BE49-F238E27FC236}">
                <a16:creationId xmlns:a16="http://schemas.microsoft.com/office/drawing/2014/main" id="{F400D3CF-3D26-14FE-DDC1-BE569F93DA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Data Analysis</a:t>
            </a:r>
            <a:endParaRPr b="1" dirty="0"/>
          </a:p>
        </p:txBody>
      </p:sp>
      <p:sp>
        <p:nvSpPr>
          <p:cNvPr id="123" name="Google Shape;123;p22">
            <a:extLst>
              <a:ext uri="{FF2B5EF4-FFF2-40B4-BE49-F238E27FC236}">
                <a16:creationId xmlns:a16="http://schemas.microsoft.com/office/drawing/2014/main" id="{E9B0F685-A427-40E8-D55F-E0472DE5CD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1704833"/>
            <a:ext cx="4497600" cy="1733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30200">
              <a:buSzPts val="1600"/>
            </a:pPr>
            <a:r>
              <a:rPr lang="en" sz="2000" dirty="0" err="1"/>
              <a:t>FragSTATS</a:t>
            </a:r>
            <a:r>
              <a:rPr lang="en" sz="2000" dirty="0"/>
              <a:t> Metrics</a:t>
            </a:r>
          </a:p>
          <a:p>
            <a:pPr lvl="1">
              <a:lnSpc>
                <a:spcPct val="114999"/>
              </a:lnSpc>
              <a:buSzPts val="1600"/>
            </a:pPr>
            <a:r>
              <a:rPr lang="en" sz="2000" dirty="0"/>
              <a:t>Percent cover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114999"/>
              </a:lnSpc>
              <a:buSzPts val="1600"/>
            </a:pPr>
            <a:r>
              <a:rPr lang="en-US" sz="2000" dirty="0"/>
              <a:t>Mean patch size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114999"/>
              </a:lnSpc>
              <a:buSzPts val="1600"/>
            </a:pPr>
            <a:r>
              <a:rPr lang="en-US" sz="2000" dirty="0"/>
              <a:t>Patch density</a:t>
            </a:r>
            <a:endParaRPr lang="en" sz="2000" dirty="0"/>
          </a:p>
        </p:txBody>
      </p:sp>
      <p:pic>
        <p:nvPicPr>
          <p:cNvPr id="2" name="Picture 1" descr="A red text on a blue background&#10;&#10;AI-generated content may be incorrect.">
            <a:extLst>
              <a:ext uri="{FF2B5EF4-FFF2-40B4-BE49-F238E27FC236}">
                <a16:creationId xmlns:a16="http://schemas.microsoft.com/office/drawing/2014/main" id="{E4B727DA-61DA-4CFF-D2DD-FBFCA92310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1" y="1987744"/>
            <a:ext cx="3226140" cy="11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400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471</Words>
  <Application>Microsoft Macintosh PowerPoint</Application>
  <PresentationFormat>On-screen Show (16:9)</PresentationFormat>
  <Paragraphs>106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Archivo</vt:lpstr>
      <vt:lpstr>Arial</vt:lpstr>
      <vt:lpstr>IBM Plex Sans</vt:lpstr>
      <vt:lpstr>Simple Light</vt:lpstr>
      <vt:lpstr>Quantifying the Spatial Distribution of Macartney Rose (Rosa bracteata) in Rangelands Using Very-Fine Resolution Imagery</vt:lpstr>
      <vt:lpstr>Background</vt:lpstr>
      <vt:lpstr>Background - Macartney rose (Rosa bracteata)</vt:lpstr>
      <vt:lpstr>Objectives</vt:lpstr>
      <vt:lpstr>Study Site</vt:lpstr>
      <vt:lpstr>Data Collection - Drone imagery</vt:lpstr>
      <vt:lpstr>Data Processing - Macartney rose</vt:lpstr>
      <vt:lpstr>Data Analysis</vt:lpstr>
      <vt:lpstr>Data Analysis</vt:lpstr>
      <vt:lpstr> Results</vt:lpstr>
      <vt:lpstr>PowerPoint Presentation</vt:lpstr>
      <vt:lpstr>PowerPoint Presentation</vt:lpstr>
      <vt:lpstr>Conclusions</vt:lpstr>
      <vt:lpstr>Implications</vt:lpstr>
      <vt:lpstr>Implications</vt:lpstr>
      <vt:lpstr>Implications</vt:lpstr>
      <vt:lpstr>Implications</vt:lpstr>
      <vt:lpstr>Implications</vt:lpstr>
      <vt:lpstr>Implications</vt:lpstr>
      <vt:lpstr>Implications</vt:lpstr>
      <vt:lpstr>Implications</vt:lpstr>
      <vt:lpstr>Implications</vt:lpstr>
      <vt:lpstr>Acknowledgements</vt:lpstr>
      <vt:lpstr>March 2024 Accuracy: 67.07%</vt:lpstr>
      <vt:lpstr>July 2024 Accuracy: 45.93%</vt:lpstr>
      <vt:lpstr>September 2024 Accuracy: 49.59%</vt:lpstr>
      <vt:lpstr>March 2025 Accuracy: 44.93%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Shanna Gleason</dc:creator>
  <cp:lastModifiedBy>Shanna Gleason</cp:lastModifiedBy>
  <cp:revision>141</cp:revision>
  <dcterms:modified xsi:type="dcterms:W3CDTF">2025-04-09T15:18:44Z</dcterms:modified>
</cp:coreProperties>
</file>